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5" r:id="rId4"/>
    <p:sldId id="268" r:id="rId5"/>
    <p:sldId id="273" r:id="rId6"/>
    <p:sldId id="275" r:id="rId7"/>
    <p:sldId id="270" r:id="rId8"/>
    <p:sldId id="269" r:id="rId9"/>
    <p:sldId id="277" r:id="rId10"/>
    <p:sldId id="276" r:id="rId11"/>
    <p:sldId id="278" r:id="rId12"/>
    <p:sldId id="274" r:id="rId13"/>
    <p:sldId id="279" r:id="rId14"/>
    <p:sldId id="266" r:id="rId15"/>
    <p:sldId id="267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76649" autoAdjust="0"/>
  </p:normalViewPr>
  <p:slideViewPr>
    <p:cSldViewPr>
      <p:cViewPr varScale="1">
        <p:scale>
          <a:sx n="51" d="100"/>
          <a:sy n="51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журнал «Новый солдат» № 92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Адрес </a:t>
            </a:r>
            <a:r>
              <a:rPr lang="ru-RU" dirty="0" smtClean="0"/>
              <a:t>рисунка  - </a:t>
            </a:r>
            <a:r>
              <a:rPr lang="en-US" dirty="0" smtClean="0"/>
              <a:t>http://upload.wikimedia.org/wikipedia/commons/5/52/Julius_Caesar.gif</a:t>
            </a:r>
            <a:r>
              <a:rPr lang="ru-RU" dirty="0" smtClean="0"/>
              <a:t>  Рисунок в общественном</a:t>
            </a:r>
            <a:r>
              <a:rPr lang="ru-RU" baseline="0" dirty="0" smtClean="0"/>
              <a:t> достоянии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Адрес рисунка </a:t>
            </a:r>
            <a:r>
              <a:rPr lang="en-US" dirty="0" smtClean="0"/>
              <a:t>http://upload.wikimedia.org/wikipedia/commons/thumb/1/1c/Plutarch.gif/556px-Plutarch.gif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 исчезает, возникает авторская формулировка проблемной ситуации</a:t>
            </a:r>
            <a:endParaRPr lang="ru-RU" smtClean="0">
              <a:effectLst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поставлена на щелчок. Происходит выцветание задания и появление таблицы. Заполнение таблицы в режиме просмотра</a:t>
            </a:r>
            <a:r>
              <a:rPr lang="ru-RU" baseline="0" dirty="0" smtClean="0"/>
              <a:t> происходит при использовании встроенных средств </a:t>
            </a:r>
            <a:r>
              <a:rPr lang="en-US" baseline="0" dirty="0" smtClean="0"/>
              <a:t>Microsoft PPT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схемы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стр. 228. Схема не анимирована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4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4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8.jpeg"/><Relationship Id="rId4" Type="http://schemas.openxmlformats.org/officeDocument/2006/relationships/image" Target="../media/image6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РЕСПУБЛИКИ К «ЦЕЗАРЯМ»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" y="0"/>
            <a:ext cx="9144000" cy="73829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6" y="3419999"/>
            <a:ext cx="2350467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мира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§ 39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</p:spTree>
    <p:extLst>
      <p:ext uri="{BB962C8B-B14F-4D97-AF65-F5344CB8AC3E}">
        <p14:creationId xmlns:p14="http://schemas.microsoft.com/office/powerpoint/2010/main" val="1832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РАЗЛОЖЕНИЕ РЕСПУБЛИКИ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780928"/>
            <a:ext cx="2466975" cy="3495675"/>
          </a:xfrm>
          <a:prstGeom prst="roundRect">
            <a:avLst>
              <a:gd name="adj" fmla="val 860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79200"/>
            <a:ext cx="8640000" cy="1532334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По известным тебе фактам определи жизненные цели</a:t>
            </a:r>
            <a:r>
              <a:rPr lang="ru-RU" sz="2800" dirty="0" smtClean="0"/>
              <a:t>, черты </a:t>
            </a:r>
            <a:r>
              <a:rPr lang="ru-RU" sz="2800" dirty="0"/>
              <a:t>характера и личные качества </a:t>
            </a:r>
            <a:r>
              <a:rPr lang="ru-RU" sz="2800" dirty="0" smtClean="0"/>
              <a:t>Гая </a:t>
            </a:r>
            <a:r>
              <a:rPr lang="ru-RU" sz="2800" dirty="0"/>
              <a:t>Юлия Цезаря.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43579"/>
              </p:ext>
            </p:extLst>
          </p:nvPr>
        </p:nvGraphicFramePr>
        <p:xfrm>
          <a:off x="3125181" y="2924944"/>
          <a:ext cx="576681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8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Какие цели в жизни ставил перед собой?</a:t>
                      </a:r>
                    </a:p>
                    <a:p>
                      <a:pPr algn="ctr"/>
                      <a:r>
                        <a:rPr lang="ru-RU" sz="2400" b="0" dirty="0" smtClean="0"/>
                        <a:t>_____________________________</a:t>
                      </a:r>
                    </a:p>
                    <a:p>
                      <a:pPr algn="ctr"/>
                      <a:r>
                        <a:rPr lang="ru-RU" sz="2400" b="0" dirty="0" smtClean="0"/>
                        <a:t>_____________________________</a:t>
                      </a:r>
                    </a:p>
                    <a:p>
                      <a:pPr algn="ctr"/>
                      <a:r>
                        <a:rPr lang="ru-RU" sz="2400" b="0" dirty="0" smtClean="0"/>
                        <a:t>_____________________________</a:t>
                      </a:r>
                      <a:endParaRPr lang="ru-RU" sz="2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Черты характера и личные качества: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80083"/>
            <a:ext cx="8699819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6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/>
              <a:t>Какие из качеств </a:t>
            </a:r>
            <a:r>
              <a:rPr lang="ru-RU" sz="2600" dirty="0" smtClean="0"/>
              <a:t>Гая </a:t>
            </a:r>
            <a:r>
              <a:rPr lang="ru-RU" sz="2600" dirty="0"/>
              <a:t>Юлия Цезаря, по-твоему, </a:t>
            </a:r>
            <a:r>
              <a:rPr lang="ru-RU" sz="2600" dirty="0" smtClean="0"/>
              <a:t>желательны</a:t>
            </a:r>
            <a:r>
              <a:rPr lang="ru-RU" sz="2600" dirty="0"/>
              <a:t>, а какие – нежелательны для лидера современного демократического </a:t>
            </a:r>
            <a:r>
              <a:rPr lang="ru-RU" sz="2600" dirty="0" smtClean="0"/>
              <a:t>государства</a:t>
            </a:r>
            <a:r>
              <a:rPr lang="ru-RU" sz="2600" dirty="0"/>
              <a:t>?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РАЗЛОЖЕНИЕ РЕСПУБЛИКИ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21448"/>
              </p:ext>
            </p:extLst>
          </p:nvPr>
        </p:nvGraphicFramePr>
        <p:xfrm>
          <a:off x="252480" y="3206080"/>
          <a:ext cx="8640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marL="0" indent="179388" algn="l"/>
                      <a:r>
                        <a:rPr lang="ru-RU" sz="2400" dirty="0" smtClean="0"/>
                        <a:t>Желательны___________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l"/>
                      <a:r>
                        <a:rPr lang="ru-RU" sz="2400" dirty="0" smtClean="0"/>
                        <a:t>Нежелательны 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179388"/>
                      <a:r>
                        <a:rPr lang="ru-RU" sz="2400" dirty="0" smtClean="0"/>
                        <a:t>Потому что 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r"/>
                      <a:r>
                        <a:rPr lang="ru-RU" sz="2400" dirty="0" smtClean="0"/>
                        <a:t>Потому что 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1524360" cy="2160000"/>
          </a:xfrm>
          <a:prstGeom prst="roundRect">
            <a:avLst>
              <a:gd name="adj" fmla="val 1145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999" y="980728"/>
            <a:ext cx="8640000" cy="11237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3000" b="1" dirty="0">
                <a:solidFill>
                  <a:srgbClr val="0070C0"/>
                </a:solidFill>
              </a:rPr>
              <a:t>Необходимый уровень.</a:t>
            </a:r>
            <a:r>
              <a:rPr lang="ru-RU" sz="3000" dirty="0"/>
              <a:t> Запиши своими словами, что такое «гражданские войны».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ДИКТАТУРА ЦЕЗАРЯ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3789040"/>
            <a:ext cx="8640000" cy="11237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30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3000" dirty="0"/>
              <a:t> Докажите, что в </a:t>
            </a:r>
            <a:r>
              <a:rPr lang="ru-RU" sz="3000" dirty="0" smtClean="0"/>
              <a:t>Риме </a:t>
            </a:r>
            <a:r>
              <a:rPr lang="ru-RU" sz="3000" dirty="0"/>
              <a:t>продолжались гражданские войны.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46" y="2188021"/>
            <a:ext cx="86400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______________________________________</a:t>
            </a:r>
          </a:p>
          <a:p>
            <a:r>
              <a:rPr lang="ru-RU" sz="2800" dirty="0" smtClean="0"/>
              <a:t>______________________________________</a:t>
            </a:r>
          </a:p>
          <a:p>
            <a:r>
              <a:rPr lang="ru-RU" sz="2800" dirty="0" smtClean="0"/>
              <a:t>______________________________________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996333"/>
            <a:ext cx="86400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______________________________________</a:t>
            </a:r>
          </a:p>
          <a:p>
            <a:r>
              <a:rPr lang="ru-RU" sz="2800" dirty="0" smtClean="0"/>
              <a:t>______________________________________</a:t>
            </a:r>
          </a:p>
          <a:p>
            <a:r>
              <a:rPr lang="ru-RU" sz="2800" dirty="0" smtClean="0"/>
              <a:t>______________________________________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69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2000" y="980728"/>
            <a:ext cx="8640000" cy="1191816"/>
            <a:chOff x="252000" y="2276872"/>
            <a:chExt cx="8640000" cy="11918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2276872"/>
              <a:ext cx="8640000" cy="1191816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	Как </a:t>
              </a:r>
              <a:r>
                <a:rPr lang="ru-RU" sz="3200" dirty="0"/>
                <a:t>ты считаешь, за что римляне любили Цезаря, а за что </a:t>
              </a:r>
              <a:r>
                <a:rPr lang="ru-RU" sz="3200" dirty="0" smtClean="0"/>
                <a:t>опасались</a:t>
              </a:r>
              <a:r>
                <a:rPr lang="ru-RU" sz="3200" dirty="0"/>
                <a:t>?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2475305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ДИКТАТУРА ЦЕЗАРЯ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18269"/>
              </p:ext>
            </p:extLst>
          </p:nvPr>
        </p:nvGraphicFramePr>
        <p:xfrm>
          <a:off x="252000" y="2420888"/>
          <a:ext cx="8640000" cy="431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РИМЛЯНЕ ЛЮБИЛИ ЦЕЗАРЯ</a:t>
                      </a:r>
                      <a:r>
                        <a:rPr lang="ru-RU" sz="2400" baseline="0" dirty="0" smtClean="0"/>
                        <a:t> ЗА…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РИМЛЯНЕ ОПАСАЛИСЬ ЦЕЗАРЯ ЗА…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874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</a:t>
                      </a:r>
                    </a:p>
                    <a:p>
                      <a:r>
                        <a:rPr lang="ru-RU" sz="2400" dirty="0" smtClean="0"/>
                        <a:t>___________________</a:t>
                      </a:r>
                    </a:p>
                    <a:p>
                      <a:r>
                        <a:rPr lang="ru-RU" sz="2400" dirty="0" smtClean="0"/>
                        <a:t>__________________</a:t>
                      </a:r>
                    </a:p>
                    <a:p>
                      <a:r>
                        <a:rPr lang="ru-RU" sz="2400" dirty="0" smtClean="0"/>
                        <a:t>___________________</a:t>
                      </a:r>
                    </a:p>
                    <a:p>
                      <a:r>
                        <a:rPr lang="ru-RU" sz="2400" dirty="0" smtClean="0"/>
                        <a:t>____________________</a:t>
                      </a:r>
                    </a:p>
                    <a:p>
                      <a:r>
                        <a:rPr lang="ru-RU" sz="2400" dirty="0" smtClean="0"/>
                        <a:t>___________________</a:t>
                      </a:r>
                    </a:p>
                    <a:p>
                      <a:r>
                        <a:rPr lang="ru-RU" sz="2400" dirty="0" smtClean="0"/>
                        <a:t>__________________</a:t>
                      </a:r>
                    </a:p>
                    <a:p>
                      <a:r>
                        <a:rPr lang="ru-RU" sz="2400" dirty="0" smtClean="0"/>
                        <a:t>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        _________________</a:t>
                      </a:r>
                    </a:p>
                    <a:p>
                      <a:r>
                        <a:rPr lang="ru-RU" sz="2400" baseline="0" dirty="0" smtClean="0"/>
                        <a:t>         _________________</a:t>
                      </a:r>
                    </a:p>
                    <a:p>
                      <a:r>
                        <a:rPr lang="ru-RU" sz="2400" baseline="0" dirty="0" smtClean="0"/>
                        <a:t>          ________________</a:t>
                      </a:r>
                    </a:p>
                    <a:p>
                      <a:r>
                        <a:rPr lang="ru-RU" sz="2400" baseline="0" dirty="0" smtClean="0"/>
                        <a:t>         _________________</a:t>
                      </a:r>
                    </a:p>
                    <a:p>
                      <a:r>
                        <a:rPr lang="ru-RU" sz="2400" baseline="0" dirty="0" smtClean="0"/>
                        <a:t>        _________________</a:t>
                      </a:r>
                    </a:p>
                    <a:p>
                      <a:r>
                        <a:rPr lang="ru-RU" sz="2400" baseline="0" dirty="0" smtClean="0"/>
                        <a:t>       __________________</a:t>
                      </a:r>
                    </a:p>
                    <a:p>
                      <a:r>
                        <a:rPr lang="ru-RU" sz="2400" baseline="0" dirty="0" smtClean="0"/>
                        <a:t>         _________________</a:t>
                      </a:r>
                    </a:p>
                    <a:p>
                      <a:r>
                        <a:rPr lang="ru-RU" sz="2400" baseline="0" dirty="0" smtClean="0"/>
                        <a:t>         _________________</a:t>
                      </a:r>
                    </a:p>
                    <a:p>
                      <a:r>
                        <a:rPr lang="ru-RU" sz="2400" dirty="0" smtClean="0"/>
                        <a:t>     ___________________   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3420000"/>
            <a:ext cx="175135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РИМСКАЯ РЕСПУБЛИКА ПАЛА, И ЕЁ СМЕНИЛА РИМСКАЯ ИМПЕРИЯ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99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600" dirty="0"/>
              <a:t> Объясни фразу древнего римского писателя Плутарха </a:t>
            </a:r>
            <a:r>
              <a:rPr lang="ru-RU" sz="2600" dirty="0" smtClean="0"/>
              <a:t>о Риме </a:t>
            </a:r>
            <a:r>
              <a:rPr lang="ru-RU" sz="2600" dirty="0"/>
              <a:t>I века до н.э.: « </a:t>
            </a:r>
            <a:r>
              <a:rPr lang="ru-RU" sz="2600" dirty="0" smtClean="0"/>
              <a:t>Рим </a:t>
            </a:r>
            <a:r>
              <a:rPr lang="ru-RU" sz="2600" dirty="0"/>
              <a:t>погружался в пучину бедствий, подобно судну, </a:t>
            </a:r>
            <a:r>
              <a:rPr lang="ru-RU" sz="2600" dirty="0" smtClean="0"/>
              <a:t>несущемуся </a:t>
            </a:r>
            <a:r>
              <a:rPr lang="ru-RU" sz="2600" dirty="0"/>
              <a:t>без управления».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pic>
        <p:nvPicPr>
          <p:cNvPr id="1026" name="Picture 2" descr="File:Plutarch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69"/>
          <a:stretch/>
        </p:blipFill>
        <p:spPr bwMode="auto">
          <a:xfrm>
            <a:off x="281176" y="3140968"/>
            <a:ext cx="3858776" cy="3289655"/>
          </a:xfrm>
          <a:prstGeom prst="roundRect">
            <a:avLst>
              <a:gd name="adj" fmla="val 718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996952"/>
            <a:ext cx="46730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</a:p>
          <a:p>
            <a:r>
              <a:rPr lang="ru-RU" sz="2800" dirty="0" smtClean="0"/>
              <a:t>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58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600" b="1" dirty="0">
                <a:solidFill>
                  <a:srgbClr val="0070C0"/>
                </a:solidFill>
              </a:rPr>
              <a:t>уровень.</a:t>
            </a:r>
            <a:r>
              <a:rPr lang="ru-RU" sz="2600" dirty="0"/>
              <a:t> </a:t>
            </a:r>
            <a:r>
              <a:rPr lang="ru-RU" sz="2600" dirty="0" smtClean="0"/>
              <a:t>Дай </a:t>
            </a:r>
            <a:r>
              <a:rPr lang="ru-RU" sz="2600" dirty="0"/>
              <a:t>объяснение изначального смысла выражений</a:t>
            </a:r>
            <a:r>
              <a:rPr lang="ru-RU" sz="2600" dirty="0" smtClean="0"/>
              <a:t>.</a:t>
            </a:r>
          </a:p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Максимальный уровень. </a:t>
            </a:r>
            <a:r>
              <a:rPr lang="ru-RU" sz="2600" dirty="0" smtClean="0"/>
              <a:t>Объясни </a:t>
            </a:r>
            <a:r>
              <a:rPr lang="ru-RU" sz="2600" dirty="0"/>
              <a:t>современный (переносный) смысл </a:t>
            </a:r>
            <a:r>
              <a:rPr lang="ru-RU" sz="2600" dirty="0" smtClean="0"/>
              <a:t>данных выражений</a:t>
            </a:r>
            <a:r>
              <a:rPr lang="ru-RU" sz="2600" dirty="0"/>
              <a:t>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47818"/>
              </p:ext>
            </p:extLst>
          </p:nvPr>
        </p:nvGraphicFramePr>
        <p:xfrm>
          <a:off x="251520" y="3212976"/>
          <a:ext cx="8640001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3240360"/>
                <a:gridCol w="32394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Выражения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 времена Древнего Рима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Современный смысл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«Перейти Рубикон»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«Власть Кесаря»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«Предательство Брута»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000" y="979198"/>
            <a:ext cx="3600000" cy="3889962"/>
          </a:xfrm>
        </p:spPr>
        <p:txBody>
          <a:bodyPr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Римляне создали республику и поддерживали ее традиции… Я читал, что высшей доблестью римляне считали верность идеалам республики.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00" y="979198"/>
            <a:ext cx="3600000" cy="3889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Те же самые римляне поддержали диктатора, убивали защитников республики и рукоплескали первому императору – Октавиану. </a:t>
            </a:r>
            <a:endParaRPr lang="ru-RU" sz="2600" dirty="0"/>
          </a:p>
        </p:txBody>
      </p:sp>
      <p:grpSp>
        <p:nvGrpSpPr>
          <p:cNvPr id="7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" y="5397150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1878" y="5229200"/>
            <a:ext cx="86209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/>
              <a:t>Сравни мнение Антошки и учёных. Какое наблюдается </a:t>
            </a:r>
            <a:r>
              <a:rPr lang="ru-RU" sz="2600" dirty="0" smtClean="0"/>
              <a:t>противоречие</a:t>
            </a:r>
            <a:r>
              <a:rPr lang="ru-RU" sz="2600" dirty="0"/>
              <a:t>? </a:t>
            </a:r>
            <a:endParaRPr lang="ru-RU" sz="2600" dirty="0" smtClean="0"/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/>
              <a:t>Какой </a:t>
            </a:r>
            <a:r>
              <a:rPr lang="ru-RU" sz="2600" dirty="0"/>
              <a:t>возникает вопрос</a:t>
            </a:r>
            <a:r>
              <a:rPr lang="ru-RU" sz="2600" dirty="0" smtClean="0"/>
              <a:t>? Сравни </a:t>
            </a:r>
            <a:r>
              <a:rPr lang="ru-RU" sz="2600" dirty="0"/>
              <a:t>его с </a:t>
            </a:r>
            <a:r>
              <a:rPr lang="ru-RU" sz="2600" dirty="0" smtClean="0"/>
              <a:t>авторским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62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РИМСКИЕ ГРАЖДАНЕ УНИЧТОЖИЛИ РЕСПУБЛИКУ?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4902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600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600" dirty="0"/>
              <a:t> Раздели на этапы изученную историю римских </a:t>
            </a:r>
            <a:r>
              <a:rPr lang="ru-RU" sz="2600" dirty="0" smtClean="0"/>
              <a:t>завоеваний </a:t>
            </a:r>
            <a:r>
              <a:rPr lang="ru-RU" sz="2600" dirty="0"/>
              <a:t>и событий внутренней жизни республики V – I в. в. до н.э. Отметь и подпиши </a:t>
            </a:r>
            <a:r>
              <a:rPr lang="ru-RU" sz="2600" dirty="0" smtClean="0"/>
              <a:t>эти этапы </a:t>
            </a:r>
            <a:r>
              <a:rPr lang="ru-RU" sz="2600" dirty="0"/>
              <a:t>под лентой времени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9476"/>
              </p:ext>
            </p:extLst>
          </p:nvPr>
        </p:nvGraphicFramePr>
        <p:xfrm>
          <a:off x="252000" y="3717032"/>
          <a:ext cx="86404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0"/>
                <a:gridCol w="716447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42226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180" y="5229200"/>
            <a:ext cx="86400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____________________________________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____________________________________</a:t>
            </a:r>
          </a:p>
          <a:p>
            <a:pPr marL="457200" indent="-457200">
              <a:buFont typeface="Comic Sans MS" pitchFamily="66" charset="0"/>
              <a:buChar char="…"/>
            </a:pPr>
            <a:r>
              <a:rPr lang="ru-RU" sz="2800" dirty="0" smtClean="0"/>
              <a:t>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74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5501"/>
              </p:ext>
            </p:extLst>
          </p:nvPr>
        </p:nvGraphicFramePr>
        <p:xfrm>
          <a:off x="252000" y="1105226"/>
          <a:ext cx="8640479" cy="566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36"/>
                <a:gridCol w="864096"/>
                <a:gridCol w="5832647"/>
              </a:tblGrid>
              <a:tr h="45177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Понятия</a:t>
                      </a:r>
                      <a:endParaRPr lang="ru-RU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Определения</a:t>
                      </a:r>
                      <a:endParaRPr lang="ru-RU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956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граждане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человек, лишённый свободы, принадлежащий другим людям, как вещь, животное, которое можно заставить бесплатно трудиться. 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0765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правления государством, при которой высшие органы власти избираются гражданами.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343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республика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свободный человек, член общины имеющий право на часть земли в общине и за это несущий перед ней обязанности.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раб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Организация управления обществом, людьми, которые проживают на какой-то определённой территории.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52000" y="2572067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/>
              <a:t>С помощью стрелок соедини понятия с их определениями</a:t>
            </a:r>
          </a:p>
          <a:p>
            <a:pPr indent="358775"/>
            <a:r>
              <a:rPr lang="ru-RU" sz="2800" b="1" dirty="0" smtClean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 smtClean="0"/>
              <a:t>Впиши в первую колонку недостающее понятие.</a:t>
            </a:r>
            <a:endParaRPr lang="ru-RU" sz="2800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3728" y="1340768"/>
            <a:ext cx="864096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6000" y="804810"/>
            <a:ext cx="9085357" cy="5936558"/>
            <a:chOff x="36000" y="804810"/>
            <a:chExt cx="9085357" cy="59365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40000" y="1174142"/>
              <a:ext cx="8064000" cy="5567226"/>
            </a:xfrm>
            <a:custGeom>
              <a:avLst/>
              <a:gdLst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431696 w 7920000"/>
                <a:gd name="connsiteY6" fmla="*/ 5028487 h 5028487"/>
                <a:gd name="connsiteX7" fmla="*/ 0 w 7920000"/>
                <a:gd name="connsiteY7" fmla="*/ 4596791 h 5028487"/>
                <a:gd name="connsiteX8" fmla="*/ 0 w 7920000"/>
                <a:gd name="connsiteY8" fmla="*/ 431696 h 5028487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1826400 w 7920000"/>
                <a:gd name="connsiteY6" fmla="*/ 5031598 h 5031598"/>
                <a:gd name="connsiteX7" fmla="*/ 431696 w 7920000"/>
                <a:gd name="connsiteY7" fmla="*/ 5028487 h 5031598"/>
                <a:gd name="connsiteX8" fmla="*/ 0 w 7920000"/>
                <a:gd name="connsiteY8" fmla="*/ 4596791 h 5031598"/>
                <a:gd name="connsiteX9" fmla="*/ 0 w 7920000"/>
                <a:gd name="connsiteY9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2496960 w 7920000"/>
                <a:gd name="connsiteY7" fmla="*/ 442199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5402720 w 7920000"/>
                <a:gd name="connsiteY7" fmla="*/ 488935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13920 w 7920000"/>
                <a:gd name="connsiteY7" fmla="*/ 432039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13920 w 7920000"/>
                <a:gd name="connsiteY7" fmla="*/ 432039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093600 w 7920000"/>
                <a:gd name="connsiteY7" fmla="*/ 427975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22175 w 7920000"/>
                <a:gd name="connsiteY7" fmla="*/ 426070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806080 w 7920000"/>
                <a:gd name="connsiteY8" fmla="*/ 4259437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9980 w 7920000"/>
                <a:gd name="connsiteY8" fmla="*/ 4273264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9980 w 7920000"/>
                <a:gd name="connsiteY8" fmla="*/ 4273264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5393512 w 7920000"/>
                <a:gd name="connsiteY7" fmla="*/ 4273612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3612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407800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407800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20455 w 7920000"/>
                <a:gd name="connsiteY8" fmla="*/ 4281869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000" h="5028487">
                  <a:moveTo>
                    <a:pt x="0" y="431696"/>
                  </a:moveTo>
                  <a:cubicBezTo>
                    <a:pt x="0" y="193277"/>
                    <a:pt x="193277" y="0"/>
                    <a:pt x="431696" y="0"/>
                  </a:cubicBezTo>
                  <a:lnTo>
                    <a:pt x="7488304" y="0"/>
                  </a:lnTo>
                  <a:cubicBezTo>
                    <a:pt x="7726723" y="0"/>
                    <a:pt x="7920000" y="193277"/>
                    <a:pt x="7920000" y="431696"/>
                  </a:cubicBezTo>
                  <a:lnTo>
                    <a:pt x="7920000" y="4596791"/>
                  </a:lnTo>
                  <a:cubicBezTo>
                    <a:pt x="7920000" y="4835210"/>
                    <a:pt x="7726723" y="5028487"/>
                    <a:pt x="7488304" y="5028487"/>
                  </a:cubicBezTo>
                  <a:lnTo>
                    <a:pt x="5397163" y="5004827"/>
                  </a:lnTo>
                  <a:cubicBezTo>
                    <a:pt x="5399769" y="4685095"/>
                    <a:pt x="5400285" y="4643662"/>
                    <a:pt x="5400656" y="4312327"/>
                  </a:cubicBezTo>
                  <a:lnTo>
                    <a:pt x="2515693" y="4309830"/>
                  </a:lnTo>
                  <a:cubicBezTo>
                    <a:pt x="2519449" y="4622156"/>
                    <a:pt x="2515734" y="4637209"/>
                    <a:pt x="2521725" y="5026837"/>
                  </a:cubicBezTo>
                  <a:lnTo>
                    <a:pt x="431696" y="5028487"/>
                  </a:lnTo>
                  <a:cubicBezTo>
                    <a:pt x="193277" y="5028487"/>
                    <a:pt x="0" y="4835210"/>
                    <a:pt x="0" y="4596791"/>
                  </a:cubicBezTo>
                  <a:lnTo>
                    <a:pt x="0" y="43169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000" y="1476000"/>
              <a:ext cx="485775" cy="8286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2963515"/>
              <a:ext cx="504825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48" y="3919711"/>
              <a:ext cx="523875" cy="7334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173" y="4797152"/>
              <a:ext cx="1371600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00" y="5781302"/>
              <a:ext cx="514350" cy="90297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650" y="5781302"/>
              <a:ext cx="514350" cy="90297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80" y="4819041"/>
              <a:ext cx="1371600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933056"/>
              <a:ext cx="485775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900" y="3122231"/>
              <a:ext cx="838200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00" y="2412000"/>
              <a:ext cx="742950" cy="8382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09" y="1476000"/>
              <a:ext cx="485775" cy="8286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412000"/>
              <a:ext cx="428625" cy="8477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802" y="6112718"/>
              <a:ext cx="819150" cy="6286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160343"/>
              <a:ext cx="590550" cy="5334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000" y="1772816"/>
              <a:ext cx="458715" cy="471500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txBody>
            <a:bodyPr vert="wordArtVert" wrap="none" lIns="0" rIns="0" rtlCol="0">
              <a:spAutoFit/>
            </a:bodyPr>
            <a:lstStyle/>
            <a:p>
              <a:r>
                <a:rPr lang="ru-RU" sz="2200" b="1" spc="-300" dirty="0" smtClean="0">
                  <a:solidFill>
                    <a:srgbClr val="050403"/>
                  </a:solidFill>
                </a:rPr>
                <a:t>провинциалы</a:t>
              </a:r>
              <a:endParaRPr lang="ru-RU" sz="2200" b="1" spc="-300" dirty="0">
                <a:solidFill>
                  <a:srgbClr val="05040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2642" y="1772816"/>
              <a:ext cx="458715" cy="471500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txBody>
            <a:bodyPr vert="wordArtVert" wrap="none" lIns="0" rIns="0" rtlCol="0">
              <a:spAutoFit/>
            </a:bodyPr>
            <a:lstStyle/>
            <a:p>
              <a:r>
                <a:rPr lang="ru-RU" sz="2200" b="1" spc="-300" dirty="0" smtClean="0">
                  <a:solidFill>
                    <a:srgbClr val="050403"/>
                  </a:solidFill>
                </a:rPr>
                <a:t>провинциалы</a:t>
              </a:r>
              <a:endParaRPr lang="ru-RU" sz="2200" b="1" spc="-300" dirty="0">
                <a:solidFill>
                  <a:srgbClr val="050403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88464" y="804810"/>
              <a:ext cx="26516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РИМСКИЕ ГРАЖДАНЕ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72000" y="1425550"/>
              <a:ext cx="3600000" cy="92333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rgbClr val="050403"/>
                  </a:solidFill>
                </a:rPr>
                <a:t>Сенаторы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srgbClr val="050403"/>
                  </a:solidFill>
                </a:rPr>
                <a:t>богатые землевладельцы с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srgbClr val="050403"/>
                  </a:solidFill>
                </a:rPr>
                <a:t>имуществом в 1 млн монет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24000" y="2342966"/>
              <a:ext cx="4860000" cy="92333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rgbClr val="050403"/>
                  </a:solidFill>
                </a:rPr>
                <a:t>Всадники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srgbClr val="050403"/>
                  </a:solidFill>
                </a:rPr>
                <a:t>богатые торговцы и землевладельцы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srgbClr val="050403"/>
                  </a:solidFill>
                </a:rPr>
                <a:t>с имуществом в 600 тыс. монет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19672" y="3276000"/>
              <a:ext cx="2592000" cy="64633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rgbClr val="050403"/>
                  </a:solidFill>
                </a:rPr>
                <a:t>Легионеры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srgbClr val="050403"/>
                  </a:solidFill>
                </a:rPr>
                <a:t>с жалованьем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1960" y="3276000"/>
              <a:ext cx="3312910" cy="64633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rgbClr val="050403"/>
                  </a:solidFill>
                </a:rPr>
                <a:t>Ветераны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srgbClr val="050403"/>
                  </a:solidFill>
                </a:rPr>
                <a:t>с земельным участком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52000" y="3924000"/>
              <a:ext cx="6840000" cy="72000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50403"/>
                  </a:solidFill>
                </a:rPr>
                <a:t>Ремесленники</a:t>
              </a:r>
              <a:r>
                <a:rPr lang="ru-RU" sz="2000" dirty="0">
                  <a:solidFill>
                    <a:srgbClr val="050403"/>
                  </a:solidFill>
                </a:rPr>
                <a:t> и </a:t>
              </a:r>
              <a:r>
                <a:rPr lang="ru-RU" sz="2000" b="1" dirty="0">
                  <a:solidFill>
                    <a:srgbClr val="050403"/>
                  </a:solidFill>
                </a:rPr>
                <a:t>мелкие торговцы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12000" y="4653136"/>
              <a:ext cx="4320000" cy="64633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rgbClr val="050403"/>
                  </a:solidFill>
                </a:rPr>
                <a:t>Мелкие землевладельцы </a:t>
              </a:r>
              <a:r>
                <a:rPr lang="ru-RU" sz="2000" dirty="0">
                  <a:solidFill>
                    <a:srgbClr val="050403"/>
                  </a:solidFill>
                </a:rPr>
                <a:t>(земледельцы)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182305" y="6324411"/>
              <a:ext cx="7906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рабы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680037" y="5292000"/>
              <a:ext cx="3764171" cy="54000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50403"/>
                  </a:solidFill>
                </a:rPr>
                <a:t>Римская </a:t>
              </a:r>
              <a:r>
                <a:rPr lang="ru-RU" sz="2000" b="1" dirty="0">
                  <a:solidFill>
                    <a:srgbClr val="050403"/>
                  </a:solidFill>
                </a:rPr>
                <a:t>беднота</a:t>
              </a:r>
              <a:r>
                <a:rPr lang="ru-RU" sz="2000" dirty="0">
                  <a:solidFill>
                    <a:srgbClr val="050403"/>
                  </a:solidFill>
                </a:rPr>
                <a:t> – люмпены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2000" y="2924944"/>
            <a:ext cx="8640000" cy="1736646"/>
            <a:chOff x="252000" y="5877272"/>
            <a:chExt cx="8640000" cy="1736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5877272"/>
              <a:ext cx="8640000" cy="1736646"/>
            </a:xfrm>
            <a:prstGeom prst="roundRect">
              <a:avLst/>
            </a:prstGeom>
            <a:blipFill>
              <a:blip r:embed="rId19" cstate="print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	</a:t>
              </a:r>
              <a:r>
                <a:rPr lang="ru-RU" sz="3200" dirty="0"/>
                <a:t>Раздели жителей Римской державы на группы с разными </a:t>
              </a:r>
              <a:r>
                <a:rPr lang="ru-RU" sz="3200" dirty="0" smtClean="0"/>
                <a:t>общественными </a:t>
              </a:r>
              <a:r>
                <a:rPr lang="ru-RU" sz="3200" dirty="0"/>
                <a:t>интересами.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616530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/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45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9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РАЗЛОЖЕНИЕ РЕСПУБЛИКИ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ДИКТАТУРА ЦЕЗАРЯ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2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80728"/>
            <a:ext cx="8627811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6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/>
              <a:t>На основании пункта 1 § 39, запиши, можно ли, на </a:t>
            </a:r>
            <a:r>
              <a:rPr lang="ru-RU" sz="2600" dirty="0" smtClean="0"/>
              <a:t>твой взгляд</a:t>
            </a:r>
            <a:r>
              <a:rPr lang="ru-RU" sz="2600" dirty="0"/>
              <a:t>, после завоеваний по-прежнему считать </a:t>
            </a:r>
            <a:r>
              <a:rPr lang="ru-RU" sz="2600" dirty="0" smtClean="0"/>
              <a:t>Рим </a:t>
            </a:r>
            <a:r>
              <a:rPr lang="ru-RU" sz="2600" dirty="0"/>
              <a:t>республикой-полисом? </a:t>
            </a:r>
            <a:r>
              <a:rPr lang="ru-RU" sz="2600" dirty="0" smtClean="0"/>
              <a:t>Поясни свой  ответ</a:t>
            </a:r>
            <a:r>
              <a:rPr lang="ru-RU" sz="2600" dirty="0"/>
              <a:t>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РАЗЛОЖЕНИЕ РЕСПУБЛИКИ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61249"/>
              </p:ext>
            </p:extLst>
          </p:nvPr>
        </p:nvGraphicFramePr>
        <p:xfrm>
          <a:off x="252000" y="3429000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801476"/>
            <a:ext cx="8640000" cy="56599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 fov="9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972274"/>
            <a:ext cx="8627331" cy="1736646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	По </a:t>
            </a:r>
            <a:r>
              <a:rPr lang="ru-RU" sz="2400" dirty="0"/>
              <a:t>карте </a:t>
            </a:r>
            <a:r>
              <a:rPr lang="ru-RU" sz="2400" dirty="0" smtClean="0"/>
              <a:t>определи</a:t>
            </a:r>
            <a:r>
              <a:rPr lang="ru-RU" sz="2400" dirty="0"/>
              <a:t>, какие новые провинции </a:t>
            </a:r>
            <a:r>
              <a:rPr lang="ru-RU" sz="2400" dirty="0" smtClean="0"/>
              <a:t>завоевали Помпей </a:t>
            </a:r>
            <a:r>
              <a:rPr lang="ru-RU" sz="2400" dirty="0"/>
              <a:t>и Цезарь.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Где </a:t>
            </a:r>
            <a:r>
              <a:rPr lang="ru-RU" sz="2400" dirty="0"/>
              <a:t>разворачивалась первая гражданская война и </a:t>
            </a:r>
            <a:r>
              <a:rPr lang="ru-RU" sz="2400" dirty="0" smtClean="0"/>
              <a:t>последующие гражданские </a:t>
            </a:r>
            <a:r>
              <a:rPr lang="ru-RU" sz="2400" dirty="0"/>
              <a:t>войны?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РАЗЛОЖЕНИЕ РЕСПУБЛИКИ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584" y="1196752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827584" y="1880856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</p:spTree>
    <p:extLst>
      <p:ext uri="{BB962C8B-B14F-4D97-AF65-F5344CB8AC3E}">
        <p14:creationId xmlns:p14="http://schemas.microsoft.com/office/powerpoint/2010/main" val="9178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4346</TotalTime>
  <Words>780</Words>
  <Application>Microsoft Office PowerPoint</Application>
  <PresentationFormat>Экран (4:3)</PresentationFormat>
  <Paragraphs>180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ОТ РЕСПУБЛИКИ К «ЦЕЗАРЯМ»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РАЗЛОЖЕНИЕ РЕСПУБЛИКИ</vt:lpstr>
      <vt:lpstr>РАЗЛОЖЕНИЕ РЕСПУБЛИКИ</vt:lpstr>
      <vt:lpstr>РАЗЛОЖЕНИЕ РЕСПУБЛИКИ</vt:lpstr>
      <vt:lpstr>РАЗЛОЖЕНИЕ РЕСПУБЛИКИ</vt:lpstr>
      <vt:lpstr>ДИКТАТУРА ЦЕЗАРЯ</vt:lpstr>
      <vt:lpstr>ДИКТАТУРА ЦЕЗАРЯ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РЕСПУБЛИКИ К "ЦЕЗАРЯМ"</dc:title>
  <dc:creator>Telli</dc:creator>
  <cp:lastModifiedBy>Telli</cp:lastModifiedBy>
  <cp:revision>267</cp:revision>
  <dcterms:created xsi:type="dcterms:W3CDTF">2012-04-06T18:00:09Z</dcterms:created>
  <dcterms:modified xsi:type="dcterms:W3CDTF">2013-02-07T16:53:35Z</dcterms:modified>
</cp:coreProperties>
</file>