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5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9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463700"/>
    <a:srgbClr val="00CC00"/>
    <a:srgbClr val="FFFF66"/>
    <a:srgbClr val="000066"/>
    <a:srgbClr val="FFCC00"/>
    <a:srgbClr val="00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2AD0A6E-63DC-4DB1-932A-55E4EC848A56}" type="datetimeFigureOut">
              <a:rPr lang="ru-RU"/>
              <a:pPr>
                <a:defRPr/>
              </a:pPr>
              <a:t>04.12.2012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AD2ABE1-E238-480B-837F-4FCC643D11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CAF3E-AA09-4F49-87E8-B2B5CCD1E00C}" type="datetimeFigureOut">
              <a:rPr lang="ru-RU"/>
              <a:pPr>
                <a:defRPr/>
              </a:pPr>
              <a:t>04.12.2012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EA5DA-A791-4B23-83AD-07EB231A54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66815-8B0C-4722-9612-22740BCDFB1A}" type="datetimeFigureOut">
              <a:rPr lang="ru-RU"/>
              <a:pPr>
                <a:defRPr/>
              </a:pPr>
              <a:t>04.12.2012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43043-DC08-4564-BD6E-8E509B16EC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93E3F-E732-4188-80CE-960658CAFAE8}" type="datetimeFigureOut">
              <a:rPr lang="ru-RU"/>
              <a:pPr>
                <a:defRPr/>
              </a:pPr>
              <a:t>04.12.2012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324B9-70EB-4812-B9A8-22FEAB162B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09BB16-0A0F-48AF-8013-7FD4D7ECAB33}" type="datetimeFigureOut">
              <a:rPr lang="ru-RU"/>
              <a:pPr>
                <a:defRPr/>
              </a:pPr>
              <a:t>04.12.2012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E9DB0A-42EA-4D1B-85E9-F39539F219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9FCA7-4A47-4084-9C68-84217F58BC04}" type="datetimeFigureOut">
              <a:rPr lang="ru-RU"/>
              <a:pPr>
                <a:defRPr/>
              </a:pPr>
              <a:t>04.12.2012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ABBF6D-CEC3-416C-B36E-FF80FE1945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CFEB1B-3DA1-4838-8D86-585B658CA7FC}" type="datetimeFigureOut">
              <a:rPr lang="ru-RU"/>
              <a:pPr>
                <a:defRPr/>
              </a:pPr>
              <a:t>04.12.2012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56EFC-6D9D-442B-AEF5-9B6FCD1A85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A8195E-AA24-40A9-99FC-24EF5156CD3F}" type="datetimeFigureOut">
              <a:rPr lang="ru-RU"/>
              <a:pPr>
                <a:defRPr/>
              </a:pPr>
              <a:t>04.12.2012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537635-7817-4E5A-B621-3BF196BFD9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3F88F-A9E1-456B-A998-3D04424FC003}" type="datetimeFigureOut">
              <a:rPr lang="ru-RU"/>
              <a:pPr>
                <a:defRPr/>
              </a:pPr>
              <a:t>04.12.2012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62D675-A3A1-4CB4-98F5-D4C546754B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11EA7-C6B2-4B21-BD19-545C23BC5775}" type="datetimeFigureOut">
              <a:rPr lang="ru-RU"/>
              <a:pPr>
                <a:defRPr/>
              </a:pPr>
              <a:t>04.12.2012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9B821-54C2-48FB-A816-81FFEA2E95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DABDA9-F17C-40AD-BCC6-69DF06E8F8C0}" type="datetimeFigureOut">
              <a:rPr lang="ru-RU"/>
              <a:pPr>
                <a:defRPr/>
              </a:pPr>
              <a:t>04.12.2012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C79DC-D0BD-4627-8AD0-6E15D02F90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ED8A31-9453-4FB9-AD58-C68A55898E48}" type="datetimeFigureOut">
              <a:rPr lang="ru-RU"/>
              <a:pPr>
                <a:defRPr/>
              </a:pPr>
              <a:t>04.12.2012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D8775-2E34-4F44-8384-427E1C6B7B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17CFCED-B88D-4B9E-995C-0E0F3DDE742D}" type="datetimeFigureOut">
              <a:rPr lang="ru-RU"/>
              <a:pPr>
                <a:defRPr/>
              </a:pPr>
              <a:t>04.12.2012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72A3F69-7B97-4B8A-A2EB-C062BFA1CE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0" r:id="rId4"/>
    <p:sldLayoutId id="2147483729" r:id="rId5"/>
    <p:sldLayoutId id="2147483728" r:id="rId6"/>
    <p:sldLayoutId id="2147483727" r:id="rId7"/>
    <p:sldLayoutId id="2147483726" r:id="rId8"/>
    <p:sldLayoutId id="2147483734" r:id="rId9"/>
    <p:sldLayoutId id="2147483725" r:id="rId10"/>
    <p:sldLayoutId id="2147483724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DEAE00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DEAE0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B77BB4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404664"/>
            <a:ext cx="7851648" cy="97728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 </a:t>
            </a:r>
            <a:r>
              <a:rPr lang="ru-RU" dirty="0"/>
              <a:t>Рисунок. Светотень</a:t>
            </a: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0025" y="5046663"/>
            <a:ext cx="6223000" cy="976312"/>
          </a:xfrm>
        </p:spPr>
        <p:txBody>
          <a:bodyPr/>
          <a:lstStyle/>
          <a:p>
            <a:pPr marR="0"/>
            <a:r>
              <a:rPr lang="ru-RU" smtClean="0">
                <a:solidFill>
                  <a:srgbClr val="000066"/>
                </a:solidFill>
              </a:rPr>
              <a:t>Изобразительное искусство. 2-й класс.</a:t>
            </a:r>
          </a:p>
          <a:p>
            <a:pPr marR="0"/>
            <a:r>
              <a:rPr lang="ru-RU" smtClean="0">
                <a:solidFill>
                  <a:srgbClr val="000066"/>
                </a:solidFill>
              </a:rPr>
              <a:t>Урок  14.</a:t>
            </a:r>
          </a:p>
        </p:txBody>
      </p:sp>
      <p:pic>
        <p:nvPicPr>
          <p:cNvPr id="14339" name="Picture 5" descr="sova-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41910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Прямоугольник 4"/>
          <p:cNvSpPr>
            <a:spLocks noChangeArrowheads="1"/>
          </p:cNvSpPr>
          <p:nvPr/>
        </p:nvSpPr>
        <p:spPr bwMode="auto">
          <a:xfrm>
            <a:off x="6116638" y="6019800"/>
            <a:ext cx="25542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© </a:t>
            </a:r>
            <a:r>
              <a:rPr lang="en-US">
                <a:solidFill>
                  <a:srgbClr val="002060"/>
                </a:solidFill>
                <a:latin typeface="Constantia" pitchFamily="18" charset="0"/>
              </a:rPr>
              <a:t>ООО </a:t>
            </a:r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«Баласс», 2012.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73313" y="1582738"/>
            <a:ext cx="4633912" cy="348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88640"/>
            <a:ext cx="7772400" cy="936104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Продуктивное задание 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23554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8194" name="Picture 2" descr="C:\Users\msi\Downloads\рисунок\lomo_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2095500"/>
            <a:ext cx="3381375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 descr="C:\Users\msi\Downloads\рисунок\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2082800"/>
            <a:ext cx="3438525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Выноска-облако 5"/>
          <p:cNvSpPr/>
          <p:nvPr/>
        </p:nvSpPr>
        <p:spPr>
          <a:xfrm>
            <a:off x="179388" y="0"/>
            <a:ext cx="8569325" cy="2082800"/>
          </a:xfrm>
          <a:prstGeom prst="cloud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400" b="1">
                <a:solidFill>
                  <a:srgbClr val="002060"/>
                </a:solidFill>
              </a:rPr>
              <a:t>Выполните рисунок любого предмета в объёме на листе формата А5 (половинка альбомного листа).</a:t>
            </a:r>
          </a:p>
        </p:txBody>
      </p:sp>
      <p:pic>
        <p:nvPicPr>
          <p:cNvPr id="7" name="Picture 2" descr="C:\Users\msi\Downloads\ламп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06" y="2071678"/>
            <a:ext cx="655422" cy="928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Users\msi\Downloads\ламп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32395" y="3286124"/>
            <a:ext cx="571388" cy="809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776" y="-171400"/>
            <a:ext cx="7772400" cy="1362456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>
                <a:solidFill>
                  <a:srgbClr val="FFFF66"/>
                </a:solidFill>
              </a:rPr>
              <a:t>Продуктивное задание </a:t>
            </a:r>
          </a:p>
        </p:txBody>
      </p:sp>
      <p:sp>
        <p:nvSpPr>
          <p:cNvPr id="24578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6146" name="Picture 2" descr="C:\Users\msi\Downloads\рисунок\5170928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1928813"/>
            <a:ext cx="6769100" cy="491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Выноска-облако 4"/>
          <p:cNvSpPr/>
          <p:nvPr/>
        </p:nvSpPr>
        <p:spPr>
          <a:xfrm>
            <a:off x="179388" y="0"/>
            <a:ext cx="8569325" cy="1928813"/>
          </a:xfrm>
          <a:prstGeom prst="cloud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400" b="1">
                <a:solidFill>
                  <a:srgbClr val="002060"/>
                </a:solidFill>
              </a:rPr>
              <a:t>Выполните рисунок любого предмета в объёме на листе формата А5 (половинка альбомного листа).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7772400" cy="72008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Рефлексия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225" y="1196975"/>
            <a:ext cx="7772400" cy="5111750"/>
          </a:xfrm>
        </p:spPr>
        <p:txBody>
          <a:bodyPr>
            <a:normAutofit/>
          </a:bodyPr>
          <a:lstStyle/>
          <a:p>
            <a:r>
              <a:rPr lang="ru-RU" sz="3700" b="1" smtClean="0">
                <a:solidFill>
                  <a:srgbClr val="FFCC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Оцените свою работу на уроке:</a:t>
            </a:r>
          </a:p>
          <a:p>
            <a:r>
              <a:rPr lang="ru-RU" sz="3700" b="1" smtClean="0">
                <a:solidFill>
                  <a:srgbClr val="BDDFE3"/>
                </a:solidFill>
              </a:rPr>
              <a:t>– Что тебе нужно было сделать?</a:t>
            </a:r>
          </a:p>
          <a:p>
            <a:r>
              <a:rPr lang="ru-RU" sz="3700" b="1" smtClean="0">
                <a:solidFill>
                  <a:srgbClr val="FFDA52"/>
                </a:solidFill>
              </a:rPr>
              <a:t>– Задание выполнено в полном объёме? Без ошибок?</a:t>
            </a:r>
          </a:p>
          <a:p>
            <a:r>
              <a:rPr lang="ru-RU" sz="3700" b="1" smtClean="0">
                <a:solidFill>
                  <a:srgbClr val="990000"/>
                </a:solidFill>
              </a:rPr>
              <a:t>– Ты выполнил работу самостоятельно или с помощью? С чьей? </a:t>
            </a:r>
          </a:p>
          <a:p>
            <a:r>
              <a:rPr lang="ru-RU" sz="3700" b="1" smtClean="0">
                <a:solidFill>
                  <a:srgbClr val="633661"/>
                </a:solidFill>
              </a:rPr>
              <a:t>– Как бы ты оценил свою работу?</a:t>
            </a:r>
          </a:p>
          <a:p>
            <a:pPr algn="ctr"/>
            <a:endParaRPr lang="ru-RU" sz="3700" b="1" smtClean="0">
              <a:solidFill>
                <a:srgbClr val="7030A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332656"/>
            <a:ext cx="7772400" cy="936104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Домашнее задание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26626" name="Текст 2"/>
          <p:cNvSpPr>
            <a:spLocks noGrp="1"/>
          </p:cNvSpPr>
          <p:nvPr>
            <p:ph type="body" idx="1"/>
          </p:nvPr>
        </p:nvSpPr>
        <p:spPr>
          <a:xfrm>
            <a:off x="530225" y="1557338"/>
            <a:ext cx="7772400" cy="4464050"/>
          </a:xfrm>
        </p:spPr>
        <p:txBody>
          <a:bodyPr/>
          <a:lstStyle/>
          <a:p>
            <a:endParaRPr lang="ru-RU" sz="3200" smtClean="0">
              <a:solidFill>
                <a:srgbClr val="FFC000"/>
              </a:solidFill>
            </a:endParaRPr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684213" y="1773238"/>
            <a:ext cx="7488237" cy="403225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rgbClr val="002060"/>
                </a:solidFill>
              </a:rPr>
              <a:t>Принести альбом, Рабочую тетрадь, простые карандаши - мягкие и полумягкие, хорошо отточенные, ластик, маленький деревянный брусочек или деревянную линейку для очистки ластика.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Текст 2"/>
          <p:cNvSpPr>
            <a:spLocks noGrp="1"/>
          </p:cNvSpPr>
          <p:nvPr>
            <p:ph type="body" idx="1"/>
          </p:nvPr>
        </p:nvSpPr>
        <p:spPr>
          <a:xfrm>
            <a:off x="419100" y="1773238"/>
            <a:ext cx="8296275" cy="1797050"/>
          </a:xfrm>
        </p:spPr>
        <p:txBody>
          <a:bodyPr/>
          <a:lstStyle/>
          <a:p>
            <a:endParaRPr lang="ru-RU" sz="2400" smtClean="0"/>
          </a:p>
          <a:p>
            <a:endParaRPr lang="ru-RU" smtClean="0"/>
          </a:p>
        </p:txBody>
      </p:sp>
      <p:pic>
        <p:nvPicPr>
          <p:cNvPr id="15362" name="Picture 2" descr="C:\Users\msi\Downloads\рисунок\куб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9413" y="2420938"/>
            <a:ext cx="4465637" cy="407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 descr="C:\Users\msi\Downloads\рисунок\куб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92725" y="2446338"/>
            <a:ext cx="3382963" cy="405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379413" y="246063"/>
            <a:ext cx="7921625" cy="1223962"/>
          </a:xfrm>
          <a:prstGeom prst="wedgeRoundRectCallout">
            <a:avLst>
              <a:gd name="adj1" fmla="val -25665"/>
              <a:gd name="adj2" fmla="val 97243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rgbClr val="002060"/>
                </a:solidFill>
              </a:rPr>
              <a:t> </a:t>
            </a:r>
            <a:r>
              <a:rPr lang="ru-RU" sz="3600" b="1" dirty="0">
                <a:solidFill>
                  <a:srgbClr val="002060"/>
                </a:solidFill>
              </a:rPr>
              <a:t>Что изображено на рисунках?</a:t>
            </a: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395288" y="404813"/>
            <a:ext cx="7912100" cy="1223962"/>
          </a:xfrm>
          <a:prstGeom prst="wedgeRoundRectCallout">
            <a:avLst>
              <a:gd name="adj1" fmla="val -4993"/>
              <a:gd name="adj2" fmla="val 88557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3600" b="1">
                <a:solidFill>
                  <a:srgbClr val="002060"/>
                </a:solidFill>
              </a:rPr>
              <a:t>Куб изображён в объёме или плоским?</a:t>
            </a: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611188" y="476250"/>
            <a:ext cx="7920037" cy="1223963"/>
          </a:xfrm>
          <a:prstGeom prst="wedgeRoundRectCallout">
            <a:avLst>
              <a:gd name="adj1" fmla="val -5530"/>
              <a:gd name="adj2" fmla="val 95506"/>
              <a:gd name="adj3" fmla="val 16667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rgbClr val="002060"/>
                </a:solidFill>
              </a:rPr>
              <a:t> </a:t>
            </a:r>
            <a:r>
              <a:rPr lang="ru-RU" sz="3600" b="1" dirty="0">
                <a:solidFill>
                  <a:srgbClr val="002060"/>
                </a:solidFill>
              </a:rPr>
              <a:t>Чем отличаются эти рисунки друг от друга?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225" y="1628775"/>
            <a:ext cx="7772400" cy="4608513"/>
          </a:xfrm>
        </p:spPr>
        <p:txBody>
          <a:bodyPr>
            <a:normAutofit/>
          </a:bodyPr>
          <a:lstStyle/>
          <a:p>
            <a:pPr algn="ctr"/>
            <a:r>
              <a:rPr lang="ru-RU" b="1" smtClean="0">
                <a:solidFill>
                  <a:srgbClr val="BDDFE3"/>
                </a:solidFill>
              </a:rPr>
              <a:t> </a:t>
            </a:r>
            <a:r>
              <a:rPr lang="ru-RU" sz="4300" b="1" smtClean="0">
                <a:solidFill>
                  <a:srgbClr val="BDDFE3"/>
                </a:solidFill>
              </a:rPr>
              <a:t>От чего зависит, тёмной или светлой изображать сторону предмета?</a:t>
            </a:r>
          </a:p>
          <a:p>
            <a:pPr algn="ctr"/>
            <a:endParaRPr lang="ru-RU" smtClean="0"/>
          </a:p>
          <a:p>
            <a:pPr algn="ctr"/>
            <a:endParaRPr lang="ru-RU" smtClean="0"/>
          </a:p>
          <a:p>
            <a:pPr algn="ctr"/>
            <a:r>
              <a:rPr lang="ru-RU" sz="3600" i="1" smtClean="0">
                <a:solidFill>
                  <a:srgbClr val="002060"/>
                </a:solidFill>
              </a:rPr>
              <a:t>Возможны и другие варианты проблемного вопроса.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5163" y="476250"/>
            <a:ext cx="7772400" cy="122396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sz="4000">
              <a:solidFill>
                <a:srgbClr val="FFC000"/>
              </a:solidFill>
            </a:endParaRPr>
          </a:p>
        </p:txBody>
      </p:sp>
      <p:sp>
        <p:nvSpPr>
          <p:cNvPr id="17410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468313" y="404813"/>
            <a:ext cx="8135937" cy="1368425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3200" b="1">
                <a:solidFill>
                  <a:srgbClr val="002060"/>
                </a:solidFill>
              </a:rPr>
              <a:t>На каком рисунке хорошо видны форма и объём куба? Почему?</a:t>
            </a:r>
          </a:p>
        </p:txBody>
      </p:sp>
      <p:pic>
        <p:nvPicPr>
          <p:cNvPr id="1026" name="Picture 2" descr="C:\Users\msi\Downloads\рисунок\куб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8" y="2060575"/>
            <a:ext cx="4649787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:\Users\msi\Downloads\рисунок\куб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50" y="2057400"/>
            <a:ext cx="4497388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18434" name="Текст 2"/>
          <p:cNvSpPr>
            <a:spLocks noGrp="1"/>
          </p:cNvSpPr>
          <p:nvPr>
            <p:ph type="body" idx="1"/>
          </p:nvPr>
        </p:nvSpPr>
        <p:spPr>
          <a:xfrm>
            <a:off x="214313" y="2708275"/>
            <a:ext cx="2565400" cy="725488"/>
          </a:xfrm>
        </p:spPr>
        <p:txBody>
          <a:bodyPr/>
          <a:lstStyle/>
          <a:p>
            <a:endParaRPr lang="ru-RU" smtClean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19275" y="1700213"/>
            <a:ext cx="5472113" cy="509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2484438" y="1700213"/>
            <a:ext cx="12239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463700"/>
                </a:solidFill>
                <a:latin typeface="Constantia" pitchFamily="18" charset="0"/>
              </a:rPr>
              <a:t>свет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990725" y="5395913"/>
            <a:ext cx="1819275" cy="5222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полутень</a:t>
            </a:r>
          </a:p>
        </p:txBody>
      </p:sp>
      <p:cxnSp>
        <p:nvCxnSpPr>
          <p:cNvPr id="13" name="Прямая со стрелкой 12"/>
          <p:cNvCxnSpPr/>
          <p:nvPr/>
        </p:nvCxnSpPr>
        <p:spPr>
          <a:xfrm flipV="1">
            <a:off x="2900363" y="4603750"/>
            <a:ext cx="228600" cy="93186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4284663" y="5535613"/>
            <a:ext cx="1582737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2">
                    <a:lumMod val="25000"/>
                  </a:schemeClr>
                </a:solidFill>
                <a:latin typeface="+mn-lt"/>
              </a:rPr>
              <a:t>тень</a:t>
            </a:r>
          </a:p>
        </p:txBody>
      </p:sp>
      <p:cxnSp>
        <p:nvCxnSpPr>
          <p:cNvPr id="20" name="Прямая со стрелкой 19"/>
          <p:cNvCxnSpPr>
            <a:stCxn id="16" idx="0"/>
          </p:cNvCxnSpPr>
          <p:nvPr/>
        </p:nvCxnSpPr>
        <p:spPr>
          <a:xfrm flipH="1" flipV="1">
            <a:off x="4284663" y="4248150"/>
            <a:ext cx="792162" cy="128746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5" idx="2"/>
          </p:cNvCxnSpPr>
          <p:nvPr/>
        </p:nvCxnSpPr>
        <p:spPr>
          <a:xfrm>
            <a:off x="3095625" y="2224088"/>
            <a:ext cx="252413" cy="8318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4083050" y="1943100"/>
            <a:ext cx="289242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</a:rPr>
              <a:t>падающая тень</a:t>
            </a:r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5414963" y="2466975"/>
            <a:ext cx="114300" cy="178117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C:\Users\msi\Downloads\ламп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17688" y="304800"/>
            <a:ext cx="974725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6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580063" y="1301750"/>
            <a:ext cx="3384550" cy="508635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2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  1. Источник света.</a:t>
            </a:r>
          </a:p>
          <a:p>
            <a:pPr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2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  2. Свет.</a:t>
            </a:r>
          </a:p>
          <a:p>
            <a:pPr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2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  3. Тень.</a:t>
            </a:r>
          </a:p>
          <a:p>
            <a:pPr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2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  4. Полутень.</a:t>
            </a:r>
          </a:p>
          <a:p>
            <a:pPr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2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  5. Падающая тень.</a:t>
            </a:r>
            <a:endParaRPr lang="ru-RU" sz="32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098" name="Picture 2" descr="C:\Users\msi\Downloads\рисунок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301750"/>
            <a:ext cx="5040313" cy="508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1650" y="476250"/>
            <a:ext cx="8102600" cy="936625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6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Выполни  штриховку  куба</a:t>
            </a:r>
            <a:endParaRPr lang="ru-RU" sz="36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5122" name="Picture 2" descr="C:\Users\msi\Downloads\рисунок\cube4y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1844675"/>
            <a:ext cx="7366000" cy="383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msi\Downloads\ламп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3357563"/>
            <a:ext cx="974725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smtClean="0">
                <a:solidFill>
                  <a:srgbClr val="FFFF66"/>
                </a:solidFill>
              </a:rPr>
              <a:t>Выражение решения проблемы</a:t>
            </a:r>
            <a:endParaRPr lang="ru-RU" sz="400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13" y="2492375"/>
            <a:ext cx="7772400" cy="2665413"/>
          </a:xfrm>
        </p:spPr>
        <p:txBody>
          <a:bodyPr/>
          <a:lstStyle/>
          <a:p>
            <a:pPr algn="ctr"/>
            <a:r>
              <a:rPr lang="ru-RU" sz="4000" b="1" smtClean="0">
                <a:solidFill>
                  <a:srgbClr val="002060"/>
                </a:solidFill>
              </a:rPr>
              <a:t>От чего зависит, тёмной или светлой изображать сторону предмета?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88640"/>
            <a:ext cx="7772400" cy="936104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Продуктивное задание 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22530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dirty="0" smtClean="0"/>
          </a:p>
        </p:txBody>
      </p:sp>
      <p:pic>
        <p:nvPicPr>
          <p:cNvPr id="7170" name="Picture 2" descr="C:\Users\msi\Downloads\рисунок\63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0625" y="2106613"/>
            <a:ext cx="6405563" cy="475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Выноска-облако 3"/>
          <p:cNvSpPr/>
          <p:nvPr/>
        </p:nvSpPr>
        <p:spPr>
          <a:xfrm>
            <a:off x="179388" y="0"/>
            <a:ext cx="8569325" cy="2106613"/>
          </a:xfrm>
          <a:prstGeom prst="cloud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400" b="1">
                <a:solidFill>
                  <a:srgbClr val="002060"/>
                </a:solidFill>
              </a:rPr>
              <a:t>Выполните рисунок любого предмета в объёме на листе формата А5 (половинка альбомного листа).</a:t>
            </a:r>
          </a:p>
        </p:txBody>
      </p:sp>
      <p:pic>
        <p:nvPicPr>
          <p:cNvPr id="6" name="Picture 2" descr="C:\Users\msi\Downloads\ламп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96" y="2071678"/>
            <a:ext cx="974725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ppt/theme/themeOverride2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251</TotalTime>
  <Words>255</Words>
  <Application>Microsoft Office PowerPoint</Application>
  <PresentationFormat>Экран (4:3)</PresentationFormat>
  <Paragraphs>41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Поток</vt:lpstr>
      <vt:lpstr> Рисунок. Светотень</vt:lpstr>
      <vt:lpstr>Слайд 2</vt:lpstr>
      <vt:lpstr>Формулирование проблемы</vt:lpstr>
      <vt:lpstr>Слайд 4</vt:lpstr>
      <vt:lpstr>Поиск решения проблемы</vt:lpstr>
      <vt:lpstr>Поиск решения проблемы</vt:lpstr>
      <vt:lpstr>Слайд 7</vt:lpstr>
      <vt:lpstr>Выражение решения проблемы</vt:lpstr>
      <vt:lpstr>Продуктивное задание </vt:lpstr>
      <vt:lpstr>Продуктивное задание </vt:lpstr>
      <vt:lpstr>Продуктивное задание </vt:lpstr>
      <vt:lpstr>Рефлексия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User</cp:lastModifiedBy>
  <cp:revision>23</cp:revision>
  <dcterms:created xsi:type="dcterms:W3CDTF">2012-09-17T15:13:52Z</dcterms:created>
  <dcterms:modified xsi:type="dcterms:W3CDTF">2012-12-04T10:30:31Z</dcterms:modified>
</cp:coreProperties>
</file>