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74" r:id="rId2"/>
    <p:sldId id="259" r:id="rId3"/>
    <p:sldId id="260" r:id="rId4"/>
    <p:sldId id="261" r:id="rId5"/>
    <p:sldId id="262" r:id="rId6"/>
    <p:sldId id="263" r:id="rId7"/>
    <p:sldId id="275" r:id="rId8"/>
    <p:sldId id="264" r:id="rId9"/>
    <p:sldId id="265" r:id="rId10"/>
    <p:sldId id="266" r:id="rId11"/>
    <p:sldId id="269" r:id="rId12"/>
    <p:sldId id="270" r:id="rId13"/>
    <p:sldId id="271" r:id="rId14"/>
    <p:sldId id="272" r:id="rId15"/>
    <p:sldId id="273" r:id="rId16"/>
    <p:sldId id="276" r:id="rId17"/>
    <p:sldId id="267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0066"/>
    <a:srgbClr val="FFFF66"/>
    <a:srgbClr val="009900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39" d="100"/>
          <a:sy n="39" d="100"/>
        </p:scale>
        <p:origin x="-141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12" Type="http://schemas.openxmlformats.org/officeDocument/2006/relationships/image" Target="../media/image2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24.jpeg"/><Relationship Id="rId5" Type="http://schemas.openxmlformats.org/officeDocument/2006/relationships/image" Target="../media/image9.png"/><Relationship Id="rId10" Type="http://schemas.openxmlformats.org/officeDocument/2006/relationships/image" Target="../media/image23.jpe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083" y="404664"/>
            <a:ext cx="7845496" cy="93610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Растительный орнамент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5408290"/>
            <a:ext cx="7854696" cy="61603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0066"/>
                </a:solidFill>
              </a:rPr>
              <a:t>Изобразительное искусство. 2 класс.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Урок 20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4" name="Picture 5" descr="sova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6429" y="6020026"/>
            <a:ext cx="251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2012</a:t>
            </a:r>
          </a:p>
        </p:txBody>
      </p:sp>
      <p:pic>
        <p:nvPicPr>
          <p:cNvPr id="1028" name="Picture 4" descr="C:\Users\SONYA\Desktop\презентации\19\3383gh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584170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3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ONYA\Desktop\презентации\картинки\20\gfh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84784"/>
            <a:ext cx="4865776" cy="492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1520" y="188640"/>
            <a:ext cx="8640960" cy="1080120"/>
          </a:xfrm>
          <a:prstGeom prst="wedgeRoundRect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Геометрический орнамент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ONYA\Desktop\презентации\картинки\20\Снимокret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68760"/>
            <a:ext cx="4968552" cy="5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1520" y="116632"/>
            <a:ext cx="8712968" cy="936104"/>
          </a:xfrm>
          <a:prstGeom prst="wedgeRoundRect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Растительный орнамент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2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2476376"/>
            <a:ext cx="8064896" cy="24482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0066"/>
                </a:solidFill>
              </a:rPr>
              <a:t>Как получаются сложные орнаменты?</a:t>
            </a:r>
          </a:p>
        </p:txBody>
      </p:sp>
    </p:spTree>
    <p:extLst>
      <p:ext uri="{BB962C8B-B14F-4D97-AF65-F5344CB8AC3E}">
        <p14:creationId xmlns:p14="http://schemas.microsoft.com/office/powerpoint/2010/main" val="167102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SONYA\Desktop\презентации\картинки\20\rastenie-orna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22" y="620688"/>
            <a:ext cx="811357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38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SONYA\Desktop\презентации\картинки\20\grd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61507" y="2143350"/>
            <a:ext cx="523875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ONYA\Desktop\презентации\картинки\20\Orn_06_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53" y="1268760"/>
            <a:ext cx="4969963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60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SONYA\Desktop\презентации\картинки\20\0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7808"/>
            <a:ext cx="3960440" cy="623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SONYA\Desktop\презентации\картинки\20\167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08" y="728995"/>
            <a:ext cx="4540353" cy="569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1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SONYA\Desktop\презентации\картинки\20\Orn_06_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240732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063" y="274756"/>
            <a:ext cx="2164674" cy="220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737" y="260648"/>
            <a:ext cx="2247993" cy="2168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730" y="274756"/>
            <a:ext cx="2324801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961" y="2428962"/>
            <a:ext cx="2272238" cy="218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729" y="4668732"/>
            <a:ext cx="2309271" cy="2189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msi\Downloads\орн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000" y="2478788"/>
            <a:ext cx="2280611" cy="214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000" y="4618228"/>
            <a:ext cx="2324800" cy="2189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msi\Downloads\орн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8226"/>
            <a:ext cx="2407326" cy="223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msi\Downloads\орн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730" y="2492896"/>
            <a:ext cx="2309270" cy="219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msi\Downloads\орн6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40" y="4565910"/>
            <a:ext cx="2080189" cy="224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SONYA\Desktop\презентации\картинки\20\gfhf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6691"/>
            <a:ext cx="2341999" cy="21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9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196752"/>
            <a:ext cx="8964488" cy="566124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FF66"/>
                </a:solidFill>
              </a:rPr>
              <a:t> Оцените </a:t>
            </a:r>
            <a:r>
              <a:rPr lang="ru-RU" sz="4000" b="1" dirty="0" smtClean="0">
                <a:solidFill>
                  <a:srgbClr val="FFFF66"/>
                </a:solidFill>
              </a:rPr>
              <a:t>свою работу на уроке:</a:t>
            </a:r>
          </a:p>
          <a:p>
            <a:pPr algn="ctr"/>
            <a:r>
              <a:rPr lang="ru-RU" sz="4000" b="1" dirty="0">
                <a:solidFill>
                  <a:srgbClr val="000066"/>
                </a:solidFill>
              </a:rPr>
              <a:t>– Что тебе нужно было сделать?</a:t>
            </a:r>
          </a:p>
          <a:p>
            <a:pPr algn="ctr"/>
            <a:r>
              <a:rPr lang="ru-RU" sz="4000" b="1" dirty="0">
                <a:solidFill>
                  <a:srgbClr val="800000"/>
                </a:solidFill>
              </a:rPr>
              <a:t>– Задание выполнено в полном объёме? Без ошибок?</a:t>
            </a:r>
          </a:p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– Ты выполнил работу самостоятельно или с помощью? С чьей? 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</a:rPr>
              <a:t>– Как бы ты оценил свою работу?</a:t>
            </a:r>
          </a:p>
          <a:p>
            <a:pPr algn="ctr"/>
            <a:endParaRPr lang="ru-RU" sz="40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71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1484784"/>
            <a:ext cx="7920880" cy="4536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Принести альбом, карандаш, гуашь, кисти № 2, 4, Рабочую тетрадь, ножницы, клей и цветную бумагу. 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3888432"/>
          </a:xfrm>
        </p:spPr>
        <p:txBody>
          <a:bodyPr>
            <a:normAutofit fontScale="77500" lnSpcReduction="20000"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en-US" sz="3600" i="1" dirty="0" smtClean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endParaRPr lang="en-US" sz="3600" i="1" dirty="0" smtClean="0">
              <a:solidFill>
                <a:srgbClr val="002060"/>
              </a:solidFill>
            </a:endParaRPr>
          </a:p>
          <a:p>
            <a:pPr algn="ctr"/>
            <a:endParaRPr lang="en-US" sz="3600" i="1" dirty="0" smtClean="0">
              <a:solidFill>
                <a:srgbClr val="002060"/>
              </a:solidFill>
            </a:endParaRPr>
          </a:p>
          <a:p>
            <a:pPr algn="ctr"/>
            <a:endParaRPr lang="en-US" sz="3600" i="1" dirty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2204864"/>
            <a:ext cx="7272808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 получаются сложные орнаменты?</a:t>
            </a:r>
          </a:p>
        </p:txBody>
      </p:sp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50576" y="476672"/>
            <a:ext cx="7848872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Какие виды орнамента вы знаете?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0576" y="476672"/>
            <a:ext cx="7848872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Чем они отличаются?</a:t>
            </a:r>
          </a:p>
        </p:txBody>
      </p:sp>
      <p:pic>
        <p:nvPicPr>
          <p:cNvPr id="2051" name="Picture 3" descr="C:\Users\SONYA\Desktop\презентации\картинки\20\or19-f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761419" y="2625354"/>
            <a:ext cx="4784949" cy="279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SONYA\Desktop\презентации\картинки\20\A11359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7428" y="2961083"/>
            <a:ext cx="4740160" cy="207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38926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11967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Какой элемент использован в представленных орнаментах?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11967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66"/>
                </a:solidFill>
              </a:rPr>
              <a:t>Обратите внимание на обведенные зеленым контуром элементы в каждой полосе орнамента. Чем они отличаются?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0"/>
            <a:ext cx="9144000" cy="11967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700" dirty="0">
                <a:solidFill>
                  <a:srgbClr val="000066"/>
                </a:solidFill>
              </a:rPr>
              <a:t>Такое сочетание элементов называется </a:t>
            </a:r>
            <a:r>
              <a:rPr lang="ru-RU" sz="2700" b="1" dirty="0">
                <a:solidFill>
                  <a:srgbClr val="000066"/>
                </a:solidFill>
              </a:rPr>
              <a:t>группой элементов</a:t>
            </a:r>
            <a:r>
              <a:rPr lang="ru-RU" sz="2700" dirty="0">
                <a:solidFill>
                  <a:srgbClr val="000066"/>
                </a:solidFill>
              </a:rPr>
              <a:t>, а чередование групп элементов – </a:t>
            </a:r>
            <a:r>
              <a:rPr lang="ru-RU" sz="2700" b="1" dirty="0">
                <a:solidFill>
                  <a:srgbClr val="000066"/>
                </a:solidFill>
              </a:rPr>
              <a:t>ритмом</a:t>
            </a:r>
            <a:r>
              <a:rPr lang="ru-RU" sz="2700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42891"/>
            <a:ext cx="4752528" cy="554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</a:t>
            </a:r>
            <a:r>
              <a:rPr lang="ru-RU" sz="4800" dirty="0" smtClean="0">
                <a:solidFill>
                  <a:srgbClr val="FFFF66"/>
                </a:solidFill>
                <a:effectLst/>
              </a:rPr>
              <a:t>решения</a:t>
            </a:r>
            <a:r>
              <a:rPr lang="ru-RU" sz="4800" dirty="0" smtClean="0">
                <a:solidFill>
                  <a:srgbClr val="FFFF66"/>
                </a:solidFill>
              </a:rPr>
              <a:t>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799" y="1163072"/>
            <a:ext cx="5408401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0" y="116632"/>
            <a:ext cx="9144000" cy="864096"/>
          </a:xfrm>
          <a:prstGeom prst="wedgeRoundRectCallout">
            <a:avLst>
              <a:gd name="adj1" fmla="val -20245"/>
              <a:gd name="adj2" fmla="val 45366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Композиция орнамента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34" y="2204864"/>
            <a:ext cx="4100985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04864"/>
            <a:ext cx="4052900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512" y="0"/>
            <a:ext cx="8784976" cy="1052736"/>
          </a:xfrm>
          <a:prstGeom prst="wedgeRoundRectCallout">
            <a:avLst>
              <a:gd name="adj1" fmla="val -20624"/>
              <a:gd name="adj2" fmla="val 5228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Некоторые виды композиции орнамента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179512" y="908720"/>
            <a:ext cx="4251607" cy="115212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Линейная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4549135" y="974758"/>
            <a:ext cx="4415353" cy="1152128"/>
          </a:xfrm>
          <a:prstGeom prst="wedgeEllipse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Диагональная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315" y="2234245"/>
            <a:ext cx="410188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34245"/>
            <a:ext cx="410143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79512" y="0"/>
            <a:ext cx="8784976" cy="1052736"/>
          </a:xfrm>
          <a:prstGeom prst="wedgeRoundRectCallout">
            <a:avLst>
              <a:gd name="adj1" fmla="val -20624"/>
              <a:gd name="adj2" fmla="val 5228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Некоторые виды композиции орнамента</a:t>
            </a:r>
            <a:endParaRPr lang="ru-RU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908721"/>
            <a:ext cx="4245454" cy="115212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Центрическая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 (в круге)</a:t>
            </a:r>
            <a:endParaRPr lang="ru-RU" sz="2800" dirty="0">
              <a:solidFill>
                <a:schemeClr val="accent2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4706453" y="956828"/>
            <a:ext cx="4251607" cy="1152128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Центрическая  (в квадрате)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44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340768"/>
            <a:ext cx="7772400" cy="496855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88640"/>
            <a:ext cx="8640960" cy="61926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rgbClr val="000066"/>
                </a:solidFill>
              </a:rPr>
              <a:t>     </a:t>
            </a:r>
            <a:r>
              <a:rPr lang="ru-RU" sz="3000" dirty="0" smtClean="0">
                <a:solidFill>
                  <a:srgbClr val="000066"/>
                </a:solidFill>
              </a:rPr>
              <a:t>Элементы </a:t>
            </a:r>
            <a:r>
              <a:rPr lang="ru-RU" sz="3000" dirty="0">
                <a:solidFill>
                  <a:srgbClr val="000066"/>
                </a:solidFill>
              </a:rPr>
              <a:t>орнамента иногда размещают в полосе. Такая </a:t>
            </a:r>
            <a:r>
              <a:rPr lang="ru-RU" sz="3000" b="1" dirty="0">
                <a:solidFill>
                  <a:srgbClr val="000066"/>
                </a:solidFill>
              </a:rPr>
              <a:t>композиция</a:t>
            </a:r>
            <a:r>
              <a:rPr lang="ru-RU" sz="3000" dirty="0">
                <a:solidFill>
                  <a:srgbClr val="000066"/>
                </a:solidFill>
              </a:rPr>
              <a:t> обычно используется для украшения края изделия. Если нужно украсить изделие круглой формы (например тарелку), орнамент располагают расходящимися от центра кругами. Когда украшают шкатулки, платки, ковры, изразцы, узоры вписывают в </a:t>
            </a:r>
            <a:r>
              <a:rPr lang="ru-RU" sz="3000" b="1" dirty="0">
                <a:solidFill>
                  <a:srgbClr val="000066"/>
                </a:solidFill>
              </a:rPr>
              <a:t>квадраты</a:t>
            </a:r>
            <a:r>
              <a:rPr lang="ru-RU" sz="3000" dirty="0">
                <a:solidFill>
                  <a:srgbClr val="000066"/>
                </a:solidFill>
              </a:rPr>
              <a:t> или </a:t>
            </a:r>
            <a:r>
              <a:rPr lang="ru-RU" sz="3000" b="1" dirty="0">
                <a:solidFill>
                  <a:srgbClr val="000066"/>
                </a:solidFill>
              </a:rPr>
              <a:t>прямоугольники</a:t>
            </a:r>
            <a:r>
              <a:rPr lang="ru-RU" sz="3000" dirty="0">
                <a:solidFill>
                  <a:srgbClr val="000066"/>
                </a:solidFill>
              </a:rPr>
              <a:t>. При этом элементы орнамента могут располагаться по </a:t>
            </a:r>
            <a:r>
              <a:rPr lang="ru-RU" sz="3000" dirty="0" smtClean="0">
                <a:solidFill>
                  <a:srgbClr val="000066"/>
                </a:solidFill>
              </a:rPr>
              <a:t>разному</a:t>
            </a:r>
            <a:r>
              <a:rPr lang="en-US" sz="3000" dirty="0">
                <a:solidFill>
                  <a:srgbClr val="000066"/>
                </a:solidFill>
              </a:rPr>
              <a:t>.</a:t>
            </a:r>
            <a:r>
              <a:rPr lang="ru-RU" sz="3000" dirty="0" smtClean="0">
                <a:solidFill>
                  <a:srgbClr val="000066"/>
                </a:solidFill>
              </a:rPr>
              <a:t> </a:t>
            </a:r>
            <a:r>
              <a:rPr lang="ru-RU" sz="3000" dirty="0" smtClean="0">
                <a:solidFill>
                  <a:srgbClr val="000066"/>
                </a:solidFill>
              </a:rPr>
              <a:t>  </a:t>
            </a:r>
            <a:endParaRPr lang="ru-RU" sz="3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SONYA\Desktop\презентации\картинки\20\kvbmlmlml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5400600" cy="552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0" y="0"/>
            <a:ext cx="9144000" cy="1052736"/>
          </a:xfrm>
          <a:prstGeom prst="wedgeRoundRect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800000"/>
                </a:solidFill>
              </a:rPr>
              <a:t>Для чего используют разные виды композиции орнамента?</a:t>
            </a:r>
            <a:endParaRPr lang="ru-RU" sz="28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440</TotalTime>
  <Words>250</Words>
  <Application>Microsoft Office PowerPoint</Application>
  <PresentationFormat>Экран (4:3)</PresentationFormat>
  <Paragraphs>43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Растительный орнамент</vt:lpstr>
      <vt:lpstr>Формулирование проблемы</vt:lpstr>
      <vt:lpstr>Презентация PowerPoint</vt:lpstr>
      <vt:lpstr>Презентация PowerPoint</vt:lpstr>
      <vt:lpstr>Поиск решения проблемы</vt:lpstr>
      <vt:lpstr>Поиск решения проблемы</vt:lpstr>
      <vt:lpstr>Центрическая  (в круге)</vt:lpstr>
      <vt:lpstr>Презентация PowerPoint</vt:lpstr>
      <vt:lpstr>Поиск решения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23</cp:revision>
  <dcterms:created xsi:type="dcterms:W3CDTF">2012-09-17T15:13:52Z</dcterms:created>
  <dcterms:modified xsi:type="dcterms:W3CDTF">2013-02-05T11:50:39Z</dcterms:modified>
</cp:coreProperties>
</file>