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329" r:id="rId3"/>
    <p:sldId id="340" r:id="rId4"/>
    <p:sldId id="259" r:id="rId5"/>
    <p:sldId id="330" r:id="rId6"/>
    <p:sldId id="334" r:id="rId7"/>
    <p:sldId id="335" r:id="rId8"/>
    <p:sldId id="336" r:id="rId9"/>
    <p:sldId id="337" r:id="rId10"/>
    <p:sldId id="338" r:id="rId11"/>
    <p:sldId id="341" r:id="rId12"/>
    <p:sldId id="342" r:id="rId13"/>
    <p:sldId id="343" r:id="rId14"/>
    <p:sldId id="339" r:id="rId15"/>
    <p:sldId id="331" r:id="rId16"/>
    <p:sldId id="333" r:id="rId17"/>
    <p:sldId id="328" r:id="rId18"/>
    <p:sldId id="26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00"/>
    <a:srgbClr val="990000"/>
    <a:srgbClr val="FFFF66"/>
    <a:srgbClr val="660033"/>
    <a:srgbClr val="008000"/>
    <a:srgbClr val="000066"/>
    <a:srgbClr val="0099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283" autoAdjust="0"/>
    <p:restoredTop sz="91139" autoAdjust="0"/>
  </p:normalViewPr>
  <p:slideViewPr>
    <p:cSldViewPr>
      <p:cViewPr>
        <p:scale>
          <a:sx n="100" d="100"/>
          <a:sy n="100" d="100"/>
        </p:scale>
        <p:origin x="-678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94FD0E-6AE8-4839-978A-99F63219434F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7C193A-92A3-4BE0-B1EE-7F176D631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A8DDF-1644-48BE-BF05-254B1CDB1E1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Житие Александра Невского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A2A5B-0577-4796-9120-FCD03F10961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A91EC-F6A5-4E7B-B22A-EBDF3D3AFF2C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4DB0A-1669-4159-A991-1D8CF2540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48767-CC7D-4B2A-BC82-84EDFE7FD9D5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16A2D-8DEF-4961-895A-DB752A126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65668-7FD9-4349-ADB7-8210AEF4B502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E6E30-85C2-41F6-AF8E-5B0261DB6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049A5-EF59-4921-8099-D80804F321BD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3AB96-B2A0-4243-9EEE-3B8A667EA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89C93-CB4D-45A0-9EBC-B42F7466298B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15F0-7255-49C3-BA00-D28CF6F14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50582-E556-4625-B27B-A16FBD2F56A7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ADCB5-ABDB-496D-805D-8B3A7005B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615FE-91E2-4409-9461-CF1454F820D3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BE17E-C1A7-4CBD-97C1-978D061DD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8AD5-6F27-4E62-B0A5-9B2B92892CA7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4EEEA-91D1-4A15-9E8B-62C9048D6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F33D-5928-4C21-AD06-2E3492AA0683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CF9C4-D29A-41C3-BE88-667B5AF9E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D501D-C177-42F5-8F49-A7D502AB8C15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56DC9-E54D-42C7-A15E-C1752C901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2931E-9D4A-4A17-B52F-0E010D792C67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8308D-D235-41BF-B0F5-F5A3C3C93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E5EE6A-282E-4776-970D-5747B154C8A8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06CDC4-C4BF-41C8-981F-F7F69FE8B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834" y="188640"/>
            <a:ext cx="8461550" cy="151216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rgbClr val="FFFF66"/>
                </a:solidFill>
                <a:effectLst/>
              </a:rPr>
              <a:t>Древнерусская книга. Как украшали рукописные книги</a:t>
            </a:r>
            <a:endParaRPr lang="ru-RU" sz="4400" dirty="0">
              <a:solidFill>
                <a:srgbClr val="FFFF66"/>
              </a:solidFill>
              <a:effectLst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5595938"/>
            <a:ext cx="7854950" cy="776287"/>
          </a:xfrm>
        </p:spPr>
        <p:txBody>
          <a:bodyPr/>
          <a:lstStyle/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Изобразительное искусство. 3</a:t>
            </a:r>
            <a:r>
              <a:rPr lang="en-US" sz="2000" smtClean="0">
                <a:solidFill>
                  <a:srgbClr val="000066"/>
                </a:solidFill>
              </a:rPr>
              <a:t>-</a:t>
            </a:r>
            <a:r>
              <a:rPr lang="ru-RU" sz="2000" smtClean="0">
                <a:solidFill>
                  <a:srgbClr val="000066"/>
                </a:solidFill>
              </a:rPr>
              <a:t>й класс.</a:t>
            </a:r>
          </a:p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Урок </a:t>
            </a:r>
            <a:r>
              <a:rPr lang="en-US" sz="2000" smtClean="0">
                <a:solidFill>
                  <a:srgbClr val="000066"/>
                </a:solidFill>
              </a:rPr>
              <a:t>24</a:t>
            </a:r>
            <a:r>
              <a:rPr lang="ru-RU" sz="2000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6084888" y="6353175"/>
            <a:ext cx="277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2014</a:t>
            </a:r>
            <a:r>
              <a:rPr lang="ru-RU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4340" name="Picture 2" descr="C:\Users\Софья\Downloads\Новая папка (2)\ni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0038" y="1960563"/>
            <a:ext cx="5976937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sova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926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23850" y="333375"/>
            <a:ext cx="8424863" cy="6119813"/>
          </a:xfrm>
          <a:prstGeom prst="wedgeRoundRectCallout">
            <a:avLst>
              <a:gd name="adj1" fmla="val -19024"/>
              <a:gd name="adj2" fmla="val 50264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 о таких понятиях, как пергамен, обложка-оклад, лицевая рукопись, и кратко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представьте классу:</a:t>
            </a:r>
          </a:p>
          <a:p>
            <a:pPr algn="just">
              <a:defRPr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1-й ряд – найти информацию о пергамене.</a:t>
            </a:r>
          </a:p>
          <a:p>
            <a:pPr algn="just">
              <a:defRPr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2-й ряд – найти информацию об обложках-окладах.</a:t>
            </a:r>
          </a:p>
          <a:p>
            <a:pPr algn="just">
              <a:defRPr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3-й ряд – найти информацию о лицевых рукописях.</a:t>
            </a:r>
          </a:p>
          <a:p>
            <a:pPr algn="just">
              <a:defRPr/>
            </a:pP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5602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5603" name="Picture 2" descr="C:\Users\msi\Downloads\пергам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169988"/>
            <a:ext cx="56896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835150" y="0"/>
            <a:ext cx="5689600" cy="981075"/>
          </a:xfrm>
          <a:prstGeom prst="wedgeRoundRectCallout">
            <a:avLst>
              <a:gd name="adj1" fmla="val -19483"/>
              <a:gd name="adj2" fmla="val 45665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Пергамен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26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6627" name="Picture 2" descr="C:\Users\msi\Downloads\oklad-knig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922338"/>
            <a:ext cx="6453187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258888" y="0"/>
            <a:ext cx="6453187" cy="922338"/>
          </a:xfrm>
          <a:prstGeom prst="wedgeRoundRectCallout">
            <a:avLst>
              <a:gd name="adj1" fmla="val -19357"/>
              <a:gd name="adj2" fmla="val 4599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Обложка-оклад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650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7651" name="Picture 2" descr="C:\Users\msi\Downloads\IMAGEжитие невско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5550" y="887413"/>
            <a:ext cx="4092575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495550" y="0"/>
            <a:ext cx="4092575" cy="887413"/>
          </a:xfrm>
          <a:prstGeom prst="wedgeRoundRectCallout">
            <a:avLst>
              <a:gd name="adj1" fmla="val -18659"/>
              <a:gd name="adj2" fmla="val 4746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Лицевая рукопись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260350"/>
            <a:ext cx="7772400" cy="936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9698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964" y="2204864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Каковы секреты создания книги?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55588"/>
            <a:ext cx="330993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47650"/>
            <a:ext cx="35274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7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52400"/>
            <a:ext cx="295275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8" y="4581525"/>
            <a:ext cx="30448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6063" y="2725738"/>
            <a:ext cx="327183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2740025"/>
            <a:ext cx="3243263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18150" y="152400"/>
            <a:ext cx="326072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2725" y="142875"/>
            <a:ext cx="22542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92725" y="4581525"/>
            <a:ext cx="34861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C00000"/>
                </a:solidFill>
                <a:effectLst/>
              </a:rPr>
              <a:t>Рефлексия</a:t>
            </a:r>
            <a:endParaRPr lang="ru-RU">
              <a:solidFill>
                <a:srgbClr val="C0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713787" cy="540067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3400" b="1" smtClean="0">
                <a:solidFill>
                  <a:srgbClr val="FFCC00"/>
                </a:solidFill>
              </a:rPr>
              <a:t>Оцените свою работу на уроке:</a:t>
            </a:r>
            <a:endParaRPr lang="en-US" sz="3400" b="1" smtClean="0">
              <a:solidFill>
                <a:srgbClr val="FFCC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FFFF66"/>
                </a:solidFill>
              </a:rPr>
              <a:t>– Что тебе нужно было сделать?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6600"/>
                </a:solidFill>
              </a:rPr>
              <a:t>– Ты выполнил работу?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B0F0"/>
                </a:solidFill>
              </a:rPr>
              <a:t>– Ты выполнил работу самостоятельно или с помощью? </a:t>
            </a:r>
            <a:endParaRPr lang="ru-RU" sz="3700" b="1" smtClean="0">
              <a:solidFill>
                <a:srgbClr val="00B0F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B0F0"/>
                </a:solidFill>
              </a:rPr>
              <a:t>С чьей? 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2060"/>
                </a:solidFill>
              </a:rPr>
              <a:t>– Что бы ты хотел изменить в своей работе?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7030A0"/>
                </a:solidFill>
              </a:rPr>
              <a:t>– Как бы ты оценил свою работу?</a:t>
            </a:r>
            <a:endParaRPr lang="ru-RU" sz="3400" b="1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80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3794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196752"/>
            <a:ext cx="8424936" cy="51845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Принести </a:t>
            </a:r>
            <a:r>
              <a:rPr lang="ru-RU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рабочую тетрадь, простой карандаш, ластик, подготовленное на прошлом уроке своё имя для коллективной работы, клей, ножницы.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101" y="4509120"/>
            <a:ext cx="7927032" cy="2072672"/>
          </a:xfrm>
          <a:noFill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 marR="0" algn="ctr"/>
            <a:r>
              <a:rPr lang="ru-RU" sz="5000" b="1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«ЧИТАТЬ ОТ ДОСКИ ДО ДОСКИ»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87363" y="2676525"/>
            <a:ext cx="81375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0" b="1">
                <a:solidFill>
                  <a:srgbClr val="990000"/>
                </a:solidFill>
              </a:rPr>
              <a:t>«ПИСАТЬ С КРАСНОЙ СТРОКИ»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107950" y="0"/>
            <a:ext cx="8856663" cy="2420938"/>
          </a:xfrm>
          <a:prstGeom prst="wedgeRoundRectCallout">
            <a:avLst>
              <a:gd name="adj1" fmla="val 15123"/>
              <a:gd name="adj2" fmla="val 62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этих словах скрыты секреты создания одной очень важной вещи. Её ценили с древнейших времён, на изготовление только одного экземпляра уходили долгие месяцы, драгоценные материалы и целое стадо животных.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0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23850" y="2997200"/>
            <a:ext cx="8496300" cy="1439863"/>
          </a:xfrm>
          <a:prstGeom prst="wedgeRoundRectCallout">
            <a:avLst>
              <a:gd name="adj1" fmla="val -21019"/>
              <a:gd name="adj2" fmla="val 4822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Догадайтесь, о какой вещи идёт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23850" y="2636838"/>
            <a:ext cx="8496300" cy="2160587"/>
          </a:xfrm>
          <a:prstGeom prst="wedgeRoundRectCallout">
            <a:avLst>
              <a:gd name="adj1" fmla="val -20833"/>
              <a:gd name="adj2" fmla="val 4790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можете ли вы рассказать о секретах создания книги?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628800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Каковы секреты создания книги?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54324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005263"/>
            <a:ext cx="543242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" y="5664200"/>
            <a:ext cx="54197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540375" y="692150"/>
            <a:ext cx="3603625" cy="4757738"/>
          </a:xfrm>
          <a:prstGeom prst="wedgeRoundRectCallout">
            <a:avLst>
              <a:gd name="adj1" fmla="val -20396"/>
              <a:gd name="adj2" fmla="val 5023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Рассмотрите фрагменты рукописных книг. Какие необычные черты вы заметили? </a:t>
            </a:r>
            <a:endParaRPr lang="ru-RU" sz="36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16632"/>
            <a:ext cx="8784976" cy="65800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2800">
                <a:solidFill>
                  <a:srgbClr val="002060"/>
                </a:solidFill>
                <a:cs typeface="Arial" charset="0"/>
              </a:rPr>
              <a:t>   </a:t>
            </a:r>
            <a:r>
              <a:rPr lang="ru-RU" sz="2800">
                <a:solidFill>
                  <a:srgbClr val="002060"/>
                </a:solidFill>
                <a:latin typeface="Arial" charset="0"/>
                <a:cs typeface="Arial" charset="0"/>
              </a:rPr>
              <a:t>Большие, искусно украшенные узорами начальные буквы текста называются </a:t>
            </a:r>
            <a:r>
              <a:rPr lang="ru-RU" sz="2800" b="1">
                <a:solidFill>
                  <a:srgbClr val="002060"/>
                </a:solidFill>
                <a:latin typeface="Arial" charset="0"/>
                <a:cs typeface="Arial" charset="0"/>
              </a:rPr>
              <a:t>буквицами</a:t>
            </a:r>
            <a:r>
              <a:rPr lang="ru-RU" sz="2800">
                <a:solidFill>
                  <a:srgbClr val="002060"/>
                </a:solidFill>
                <a:latin typeface="Arial" charset="0"/>
                <a:cs typeface="Arial" charset="0"/>
              </a:rPr>
              <a:t>. (Высокий и узкий прямой шрифт назывался </a:t>
            </a:r>
            <a:r>
              <a:rPr lang="ru-RU" sz="2800" b="1">
                <a:solidFill>
                  <a:srgbClr val="002060"/>
                </a:solidFill>
                <a:latin typeface="Arial" charset="0"/>
                <a:cs typeface="Arial" charset="0"/>
              </a:rPr>
              <a:t>устав</a:t>
            </a:r>
            <a:r>
              <a:rPr lang="ru-RU" sz="2800">
                <a:solidFill>
                  <a:srgbClr val="002060"/>
                </a:solidFill>
                <a:latin typeface="Arial" charset="0"/>
                <a:cs typeface="Arial" charset="0"/>
              </a:rPr>
              <a:t>, а наклонный, для быстрого письма, − </a:t>
            </a:r>
            <a:r>
              <a:rPr lang="ru-RU" sz="2800" b="1">
                <a:solidFill>
                  <a:srgbClr val="002060"/>
                </a:solidFill>
                <a:latin typeface="Arial" charset="0"/>
                <a:cs typeface="Arial" charset="0"/>
              </a:rPr>
              <a:t>полуустав</a:t>
            </a:r>
            <a:r>
              <a:rPr lang="ru-RU" sz="2800">
                <a:solidFill>
                  <a:srgbClr val="002060"/>
                </a:solidFill>
                <a:latin typeface="Arial" charset="0"/>
                <a:cs typeface="Arial" charset="0"/>
              </a:rPr>
              <a:t>.)</a:t>
            </a:r>
          </a:p>
          <a:p>
            <a:pPr algn="just"/>
            <a:r>
              <a:rPr lang="ru-RU" sz="2800">
                <a:solidFill>
                  <a:srgbClr val="002060"/>
                </a:solidFill>
                <a:latin typeface="Arial" charset="0"/>
                <a:cs typeface="Arial" charset="0"/>
              </a:rPr>
              <a:t>   Для украшения рукописных книг использовались все виды</a:t>
            </a:r>
            <a:r>
              <a:rPr lang="en-US" sz="280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2800">
                <a:solidFill>
                  <a:srgbClr val="002060"/>
                </a:solidFill>
                <a:latin typeface="Arial" charset="0"/>
                <a:cs typeface="Arial" charset="0"/>
              </a:rPr>
              <a:t>орнаментов. Древнерусские художники включали в свои орнаменты образы птиц и зверей, растений и людей.</a:t>
            </a:r>
          </a:p>
          <a:p>
            <a:pPr algn="just"/>
            <a:r>
              <a:rPr lang="ru-RU" sz="2800">
                <a:solidFill>
                  <a:srgbClr val="002060"/>
                </a:solidFill>
                <a:latin typeface="Arial" charset="0"/>
                <a:cs typeface="Arial" charset="0"/>
              </a:rPr>
              <a:t>   Переплёты книг делались из плотной кожи. Некоторые книги вставлялись в кованые обложки-оклады и украшались серебром, золотом и драгоценными камнями.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0" y="628647"/>
            <a:ext cx="8964488" cy="5256584"/>
          </a:xfrm>
          <a:prstGeom prst="wedgeEllipseCallout">
            <a:avLst>
              <a:gd name="adj1" fmla="val -16158"/>
              <a:gd name="adj2" fmla="val 4582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догадались, почему существуют выражения «писать с красной строки», «читать от доски до доски»?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332656"/>
            <a:ext cx="8424935" cy="6408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36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6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буква (</a:t>
            </a:r>
            <a:r>
              <a:rPr lang="ru-RU" sz="3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буквица</a:t>
            </a:r>
            <a:r>
              <a:rPr lang="ru-RU" sz="36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поначалу всегда расписывалась красной краской, оформлялась орнаментом, была значительно крупнее других, и основной текст, следовательно, отодвигался от края строки. Теперь «писать с красной строки» означает отступить от края строчки.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8366" y="332656"/>
            <a:ext cx="8188089" cy="59766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3600" dirty="0">
                <a:solidFill>
                  <a:srgbClr val="660033"/>
                </a:solidFill>
              </a:rPr>
              <a:t>   </a:t>
            </a:r>
            <a:r>
              <a:rPr lang="ru-RU" sz="36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Поскольку </a:t>
            </a:r>
            <a:r>
              <a:rPr lang="ru-RU" sz="36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телячья кожа, из которой делались страницы, постоянно скручивалась, то обложки старались делать жёсткими, например, из досок, обтянутых кожей. Отсюда выражение «читать от доски до доски», т.е. от обложки до обложки.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3333</TotalTime>
  <Words>321</Words>
  <Application>Microsoft Office PowerPoint</Application>
  <PresentationFormat>Экран (4:3)</PresentationFormat>
  <Paragraphs>44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Sony</cp:lastModifiedBy>
  <cp:revision>178</cp:revision>
  <dcterms:created xsi:type="dcterms:W3CDTF">2012-09-17T15:13:52Z</dcterms:created>
  <dcterms:modified xsi:type="dcterms:W3CDTF">2014-02-20T07:30:16Z</dcterms:modified>
</cp:coreProperties>
</file>