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71" r:id="rId7"/>
    <p:sldId id="261" r:id="rId8"/>
    <p:sldId id="262" r:id="rId9"/>
    <p:sldId id="272" r:id="rId10"/>
    <p:sldId id="269" r:id="rId11"/>
    <p:sldId id="264" r:id="rId12"/>
    <p:sldId id="265" r:id="rId13"/>
    <p:sldId id="266" r:id="rId14"/>
    <p:sldId id="270" r:id="rId15"/>
    <p:sldId id="26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FF66"/>
    <a:srgbClr val="000066"/>
    <a:srgbClr val="FFCC00"/>
    <a:srgbClr val="0099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1356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Художник Леонид Афремов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339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Павел Кузнецов «Натюрморт», «Весна в Крыму»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079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М. Волошин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34DA4E-6454-4A22-B97A-F2B8DB57E2C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0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8931" y="-603448"/>
            <a:ext cx="7851648" cy="1828800"/>
          </a:xfrm>
        </p:spPr>
        <p:txBody>
          <a:bodyPr>
            <a:normAutofit/>
          </a:bodyPr>
          <a:lstStyle/>
          <a:p>
            <a:pPr algn="ctr"/>
            <a:r>
              <a:rPr lang="ru-RU" sz="5000" dirty="0">
                <a:effectLst/>
              </a:rPr>
              <a:t>Колорит – душа живописи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9483" y="5536684"/>
            <a:ext cx="7854696" cy="17526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0066"/>
                </a:solidFill>
              </a:rPr>
              <a:t>Изобразительное искусство, 2 класс</a:t>
            </a:r>
          </a:p>
          <a:p>
            <a:r>
              <a:rPr lang="ru-RU" sz="1800" dirty="0" smtClean="0">
                <a:solidFill>
                  <a:srgbClr val="000066"/>
                </a:solidFill>
              </a:rPr>
              <a:t>Урок 27</a:t>
            </a:r>
            <a:endParaRPr lang="ru-RU" sz="1800" dirty="0">
              <a:solidFill>
                <a:srgbClr val="00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6429" y="6228318"/>
            <a:ext cx="2505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</a:t>
            </a:r>
            <a:r>
              <a:rPr lang="ru-RU" dirty="0" smtClean="0">
                <a:solidFill>
                  <a:srgbClr val="002060"/>
                </a:solidFill>
              </a:rPr>
              <a:t>2013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SONYA\Desktop\презентации\картинки\27\leonid-afremov-2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79716"/>
            <a:ext cx="5479735" cy="4014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sova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0352" y="260648"/>
            <a:ext cx="7772400" cy="792088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800" dirty="0">
              <a:solidFill>
                <a:srgbClr val="FFFF66"/>
              </a:solidFill>
            </a:endParaRPr>
          </a:p>
        </p:txBody>
      </p:sp>
      <p:pic>
        <p:nvPicPr>
          <p:cNvPr id="3074" name="Picture 2" descr="C:\Users\SONYA\Desktop\презентации\картинки\27\0_2b7ae_9778b8c8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000" y="1844824"/>
            <a:ext cx="7620000" cy="488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0"/>
            <a:ext cx="8496944" cy="164827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Обратите внимание на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картину М. Волошина.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Какую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</a:rPr>
              <a:t>особенность колорита вы замечаете?</a:t>
            </a:r>
          </a:p>
        </p:txBody>
      </p:sp>
    </p:spTree>
    <p:extLst>
      <p:ext uri="{BB962C8B-B14F-4D97-AF65-F5344CB8AC3E}">
        <p14:creationId xmlns:p14="http://schemas.microsoft.com/office/powerpoint/2010/main" val="304238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988840"/>
            <a:ext cx="7416824" cy="30243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 художникам удаётся передавать прохладу или тепло в своих произведениях?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SONYA\Desktop\презентации\картинки\27\Снимокшгщ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039" y="1268759"/>
            <a:ext cx="4963225" cy="543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251520" y="-1"/>
            <a:ext cx="8712968" cy="1268759"/>
          </a:xfrm>
          <a:prstGeom prst="wedgeRoundRectCallout">
            <a:avLst>
              <a:gd name="adj1" fmla="val -20564"/>
              <a:gd name="adj2" fmla="val 67423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Выполните рисунок рыбки в теплом или холодном колорите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ONYA\Desktop\презентации\картинки\27\Снимокцй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0238" y="956662"/>
            <a:ext cx="5541642" cy="5877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412776"/>
            <a:ext cx="8640960" cy="5256584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Оцените свою работу на уроке:</a:t>
            </a:r>
          </a:p>
          <a:p>
            <a:pPr algn="just"/>
            <a:r>
              <a:rPr lang="ru-RU" sz="32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pPr algn="just"/>
            <a:r>
              <a:rPr lang="ru-RU" sz="32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pPr algn="just"/>
            <a:r>
              <a:rPr lang="ru-RU" sz="3200" b="1" dirty="0">
                <a:solidFill>
                  <a:srgbClr val="006600"/>
                </a:solidFill>
              </a:rPr>
              <a:t>– Ты выполнил работу самостоятельно или с помощью? С чьей? </a:t>
            </a:r>
          </a:p>
          <a:p>
            <a:pPr algn="just"/>
            <a:r>
              <a:rPr lang="ru-RU" sz="3200" b="1" dirty="0">
                <a:solidFill>
                  <a:srgbClr val="002060"/>
                </a:solidFill>
              </a:rPr>
              <a:t>– Как бы ты оценил свою работу</a:t>
            </a:r>
            <a:r>
              <a:rPr lang="ru-RU" sz="3200" b="1" dirty="0" smtClean="0">
                <a:solidFill>
                  <a:srgbClr val="002060"/>
                </a:solidFill>
              </a:rPr>
              <a:t>?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246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1844824"/>
            <a:ext cx="7128792" cy="331236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Принести альбом, карандаш, гуашь, кисти № 2, 6, Рабочую тетрадь.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близнецы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446858"/>
            <a:ext cx="8068765" cy="5862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15616" y="476672"/>
            <a:ext cx="6877272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Как </a:t>
            </a:r>
            <a:r>
              <a:rPr lang="ru-RU" sz="3600" dirty="0">
                <a:solidFill>
                  <a:srgbClr val="000066"/>
                </a:solidFill>
              </a:rPr>
              <a:t>художнику удалось разрешить спор двух братьев</a:t>
            </a:r>
            <a:r>
              <a:rPr lang="ru-RU" sz="3600" dirty="0" smtClean="0">
                <a:solidFill>
                  <a:srgbClr val="000066"/>
                </a:solidFill>
              </a:rPr>
              <a:t>?</a:t>
            </a:r>
            <a:endParaRPr lang="ru-RU" sz="3600" dirty="0">
              <a:solidFill>
                <a:srgbClr val="000066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15616" y="2541672"/>
            <a:ext cx="6899080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0066"/>
                </a:solidFill>
              </a:rPr>
              <a:t>Как </a:t>
            </a:r>
            <a:r>
              <a:rPr lang="ru-RU" sz="4000" dirty="0">
                <a:solidFill>
                  <a:srgbClr val="000066"/>
                </a:solidFill>
              </a:rPr>
              <a:t>вы думаете, эти картины были одинаковые</a:t>
            </a:r>
            <a:r>
              <a:rPr lang="ru-RU" sz="4000" dirty="0" smtClean="0">
                <a:solidFill>
                  <a:srgbClr val="000066"/>
                </a:solidFill>
              </a:rPr>
              <a:t>?</a:t>
            </a:r>
            <a:endParaRPr lang="ru-RU" sz="4000" dirty="0">
              <a:solidFill>
                <a:srgbClr val="000066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32880" y="4653136"/>
            <a:ext cx="6899080" cy="19442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000066"/>
                </a:solidFill>
              </a:rPr>
              <a:t>Что </a:t>
            </a:r>
            <a:r>
              <a:rPr lang="ru-RU" sz="3600" dirty="0">
                <a:solidFill>
                  <a:srgbClr val="000066"/>
                </a:solidFill>
              </a:rPr>
              <a:t>удалось передать художнику в одной и другой картинах?</a:t>
            </a: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680520"/>
          </a:xfrm>
        </p:spPr>
        <p:txBody>
          <a:bodyPr>
            <a:normAutofit lnSpcReduction="10000"/>
          </a:bodyPr>
          <a:lstStyle/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27584" y="1738040"/>
            <a:ext cx="7416824" cy="302433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 художникам удаётся передавать прохладу или тепло в своих произведениях?</a:t>
            </a: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ONYA\Desktop\презентации\картинки\27\posterlux-russian_art_800_1917-art_6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0" y="1908344"/>
            <a:ext cx="4626743" cy="461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SONYA\Desktop\презентации\картинки\27\kuznecov-pavel-varfolomeevic-18781968--19-vesna_v_krimu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21" y="1908344"/>
            <a:ext cx="4309645" cy="4611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31704" y="332656"/>
            <a:ext cx="7848872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Чем отличаются эти картины?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1704" y="336288"/>
            <a:ext cx="7848872" cy="136815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А теперь скажите, от какой картины веет теплом, а от какой – прохладой?</a:t>
            </a: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476672"/>
            <a:ext cx="7772400" cy="1008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/>
              </a:rPr>
              <a:t>Работаем с текстом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772816"/>
            <a:ext cx="8218112" cy="4680520"/>
          </a:xfrm>
        </p:spPr>
        <p:txBody>
          <a:bodyPr/>
          <a:lstStyle/>
          <a:p>
            <a:pPr algn="just"/>
            <a:r>
              <a:rPr lang="ru-RU" sz="4000" b="1" i="1" dirty="0">
                <a:solidFill>
                  <a:srgbClr val="FFFF66"/>
                </a:solidFill>
              </a:rPr>
              <a:t>До </a:t>
            </a:r>
            <a:r>
              <a:rPr lang="ru-RU" sz="4000" b="1" i="1" dirty="0" smtClean="0">
                <a:solidFill>
                  <a:srgbClr val="FFFF66"/>
                </a:solidFill>
              </a:rPr>
              <a:t>чтения:</a:t>
            </a:r>
            <a:endParaRPr lang="ru-RU" sz="4000" b="1" dirty="0">
              <a:solidFill>
                <a:srgbClr val="FFFF66"/>
              </a:solidFill>
            </a:endParaRPr>
          </a:p>
          <a:p>
            <a:pPr algn="just"/>
            <a:r>
              <a:rPr lang="ru-RU" sz="4000" b="1" dirty="0">
                <a:solidFill>
                  <a:srgbClr val="002060"/>
                </a:solidFill>
              </a:rPr>
              <a:t>– Прочитайте заголовок текста, выделенные слова и скажите, о чём будет текст?</a:t>
            </a:r>
          </a:p>
          <a:p>
            <a:pPr algn="just"/>
            <a:r>
              <a:rPr lang="ru-RU" sz="4000" b="1" dirty="0">
                <a:solidFill>
                  <a:schemeClr val="bg2">
                    <a:lumMod val="50000"/>
                  </a:schemeClr>
                </a:solidFill>
              </a:rPr>
              <a:t>– Предположите, что такое </a:t>
            </a:r>
            <a:r>
              <a:rPr lang="ru-RU" sz="4000" b="1" i="1" dirty="0">
                <a:solidFill>
                  <a:schemeClr val="bg2">
                    <a:lumMod val="50000"/>
                  </a:schemeClr>
                </a:solidFill>
              </a:rPr>
              <a:t>колорит</a:t>
            </a:r>
            <a:r>
              <a:rPr lang="ru-RU" sz="4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94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rPr>
              <a:t>Колорит – душа живописи</a:t>
            </a:r>
            <a:endParaRPr lang="ru-RU" sz="4800" dirty="0">
              <a:solidFill>
                <a:schemeClr val="accent4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1124744"/>
            <a:ext cx="8568952" cy="5544616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>
                <a:solidFill>
                  <a:schemeClr val="tx2">
                    <a:lumMod val="25000"/>
                  </a:schemeClr>
                </a:solidFill>
              </a:rPr>
              <a:t>    </a:t>
            </a:r>
            <a:r>
              <a:rPr lang="ru-RU" sz="3200" dirty="0" smtClean="0">
                <a:solidFill>
                  <a:schemeClr val="bg1"/>
                </a:solidFill>
              </a:rPr>
              <a:t>Слово </a:t>
            </a:r>
            <a:r>
              <a:rPr lang="ru-RU" sz="3200" b="1" dirty="0" smtClean="0">
                <a:solidFill>
                  <a:schemeClr val="bg1"/>
                </a:solidFill>
              </a:rPr>
              <a:t>колорит</a:t>
            </a:r>
            <a:r>
              <a:rPr lang="ru-RU" sz="3200" dirty="0" smtClean="0">
                <a:solidFill>
                  <a:schemeClr val="bg1"/>
                </a:solidFill>
              </a:rPr>
              <a:t> произошло от латинского слова «</a:t>
            </a:r>
            <a:r>
              <a:rPr lang="en-US" sz="3200" dirty="0" smtClean="0">
                <a:solidFill>
                  <a:schemeClr val="bg1"/>
                </a:solidFill>
              </a:rPr>
              <a:t>color</a:t>
            </a:r>
            <a:r>
              <a:rPr lang="ru-RU" sz="3200" dirty="0" smtClean="0">
                <a:solidFill>
                  <a:schemeClr val="bg1"/>
                </a:solidFill>
              </a:rPr>
              <a:t>»</a:t>
            </a:r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- «цвет». Обозначает оно </a:t>
            </a:r>
            <a:r>
              <a:rPr lang="ru-RU" sz="3200" b="1" dirty="0" smtClean="0">
                <a:solidFill>
                  <a:schemeClr val="bg1"/>
                </a:solidFill>
              </a:rPr>
              <a:t>соотношение цветов </a:t>
            </a:r>
            <a:r>
              <a:rPr lang="ru-RU" sz="3200" dirty="0" smtClean="0">
                <a:solidFill>
                  <a:schemeClr val="bg1"/>
                </a:solidFill>
              </a:rPr>
              <a:t>в картине – самое главное в живописном произведении. Ведь, как ты уже знаешь, именно в соотношении цветов скрыта тайна воздействия живописи на зрителя.</a:t>
            </a:r>
          </a:p>
          <a:p>
            <a:pPr algn="just"/>
            <a:r>
              <a:rPr lang="ru-RU" sz="3200" dirty="0">
                <a:solidFill>
                  <a:schemeClr val="bg1"/>
                </a:solidFill>
              </a:rPr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  Колорит может быть </a:t>
            </a:r>
            <a:r>
              <a:rPr lang="ru-RU" sz="3200" b="1" dirty="0" smtClean="0">
                <a:solidFill>
                  <a:schemeClr val="bg1"/>
                </a:solidFill>
              </a:rPr>
              <a:t>теплым </a:t>
            </a:r>
            <a:r>
              <a:rPr lang="ru-RU" sz="3200" dirty="0" smtClean="0">
                <a:solidFill>
                  <a:schemeClr val="bg1"/>
                </a:solidFill>
              </a:rPr>
              <a:t>(если картина написана в теплых тонах) или </a:t>
            </a:r>
            <a:r>
              <a:rPr lang="ru-RU" sz="3200" b="1" dirty="0" smtClean="0">
                <a:solidFill>
                  <a:schemeClr val="bg1"/>
                </a:solidFill>
              </a:rPr>
              <a:t>холодным</a:t>
            </a:r>
            <a:r>
              <a:rPr lang="ru-RU" sz="3200" dirty="0" smtClean="0">
                <a:solidFill>
                  <a:schemeClr val="bg1"/>
                </a:solidFill>
              </a:rPr>
              <a:t> (если в ней преобладают холодные оттенки).</a:t>
            </a:r>
          </a:p>
        </p:txBody>
      </p:sp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SONYA\Desktop\презентации\картинки\27\posterlux-russian_art_800_1917-art_6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310870"/>
            <a:ext cx="5544616" cy="552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251520" y="0"/>
            <a:ext cx="8712968" cy="1124744"/>
          </a:xfrm>
          <a:prstGeom prst="wedgeRoundRectCallout">
            <a:avLst>
              <a:gd name="adj1" fmla="val -20564"/>
              <a:gd name="adj2" fmla="val 779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Рассмотрите натюрморт Павла Кузнецова и определите в каком колорите она написана?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51520" y="0"/>
            <a:ext cx="8712968" cy="1124744"/>
          </a:xfrm>
          <a:prstGeom prst="wedgeRoundRectCallout">
            <a:avLst>
              <a:gd name="adj1" fmla="val -20026"/>
              <a:gd name="adj2" fmla="val 7500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Какие цвета использует художник, чтобы получить теплый колорит?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51520" y="0"/>
            <a:ext cx="8712968" cy="1124744"/>
          </a:xfrm>
          <a:prstGeom prst="wedgeRoundRectCallout">
            <a:avLst>
              <a:gd name="adj1" fmla="val -20564"/>
              <a:gd name="adj2" fmla="val 7798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Рассмотрите пейзаж Павла Кузнецова и определите в каком колорите она написана?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41721" y="0"/>
            <a:ext cx="8712968" cy="1124744"/>
          </a:xfrm>
          <a:prstGeom prst="wedgeRoundRectCallout">
            <a:avLst>
              <a:gd name="adj1" fmla="val -20026"/>
              <a:gd name="adj2" fmla="val 7500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Какие цвета использует художник, чтобы получить холодный колорит?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3" descr="C:\Users\SONYA\Desktop\презентации\картинки\27\kuznecov-pavel-varfolomeevic-18781968--19-vesna_v_krim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12775"/>
            <a:ext cx="5040560" cy="539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95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</TotalTime>
  <Words>355</Words>
  <Application>Microsoft Office PowerPoint</Application>
  <PresentationFormat>Экран (4:3)</PresentationFormat>
  <Paragraphs>51</Paragraphs>
  <Slides>15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Колорит – душа живописи</vt:lpstr>
      <vt:lpstr>Презентация PowerPoint</vt:lpstr>
      <vt:lpstr>Презентация PowerPoint</vt:lpstr>
      <vt:lpstr>Формулирование проблемы</vt:lpstr>
      <vt:lpstr>Презентация PowerPoint</vt:lpstr>
      <vt:lpstr>Работаем с текстом</vt:lpstr>
      <vt:lpstr>Колорит – душа живописи</vt:lpstr>
      <vt:lpstr>Поиск решения проблемы</vt:lpstr>
      <vt:lpstr>Поиск решения проблемы</vt:lpstr>
      <vt:lpstr>Презентация PowerPoint</vt:lpstr>
      <vt:lpstr>Выражение решения проблемы</vt:lpstr>
      <vt:lpstr>Продуктивное задание 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15</cp:revision>
  <dcterms:created xsi:type="dcterms:W3CDTF">2012-09-17T15:13:52Z</dcterms:created>
  <dcterms:modified xsi:type="dcterms:W3CDTF">2013-04-07T16:57:24Z</dcterms:modified>
</cp:coreProperties>
</file>