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69" r:id="rId6"/>
    <p:sldId id="261" r:id="rId7"/>
    <p:sldId id="262" r:id="rId8"/>
    <p:sldId id="263" r:id="rId9"/>
    <p:sldId id="270" r:id="rId10"/>
    <p:sldId id="276" r:id="rId11"/>
    <p:sldId id="265" r:id="rId12"/>
    <p:sldId id="275" r:id="rId13"/>
    <p:sldId id="271" r:id="rId14"/>
    <p:sldId id="272" r:id="rId15"/>
    <p:sldId id="266" r:id="rId16"/>
    <p:sldId id="273" r:id="rId17"/>
    <p:sldId id="274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66"/>
    <a:srgbClr val="FFCC00"/>
    <a:srgbClr val="000066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18E7733-B9D5-424B-8AD9-7DF5187932A4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ED6AA8C-096B-43F3-90C5-697EAFE28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C4BAC-FC99-42CA-BB77-160142093493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820C1-18D5-4FC4-95CA-3B2CC95E4C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93814-1F5B-4014-86D1-F72A84CFE0D3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1E18-E30B-43D0-89DA-81600725D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17F65-7F84-4350-A2AE-36E960EE4BAB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67761-5B62-4A70-AC83-B4613C7C3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494A8-C0E5-4560-A54A-720F75E5BFCB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45932-518F-4BA6-B3B3-F3780E6C0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1E943-E9C6-42A8-A93D-9C83E1BAA142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F87F3-A8B7-4446-9896-2ADA47515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11DC0-8F36-4310-8A23-EB4CCB2E4CC4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5E7D2-9783-45E0-B5B5-C426C61E3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79AE-C57D-4841-8782-1620BC3FE15C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C3756-3039-4C9C-8965-D4B061E02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BBF90-1F86-4875-888C-0AA2DA0D1513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2F4F4-60A0-4D30-B655-BF637C425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50D84-860D-4112-BAE5-74F1811654E0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226D4-597A-47E9-AF34-86A89CF8C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D680E-246B-4618-9780-4A049CEE4D2D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742D2-A4D0-48DF-A629-A608A3FCC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52668-7DA7-4A17-BAE7-9CD695876554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BA594-12CA-4CEC-9BBC-49E07E5D6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D7D6A8-3785-49C6-BCA2-D4358ABA7B83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76D5A9-06EA-4260-9CA7-B7D89B327D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71281"/>
            <a:ext cx="7851648" cy="90527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66"/>
                </a:solidFill>
              </a:rPr>
              <a:t>Рисунок. Штриховка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5788" y="5210175"/>
            <a:ext cx="7854950" cy="790575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r>
              <a:rPr lang="ru-RU" sz="2400" smtClean="0">
                <a:solidFill>
                  <a:srgbClr val="000066"/>
                </a:solidFill>
              </a:rPr>
              <a:t>Изобразительное искусство. 2-й класс.</a:t>
            </a:r>
          </a:p>
          <a:p>
            <a:pPr marR="0">
              <a:lnSpc>
                <a:spcPct val="80000"/>
              </a:lnSpc>
            </a:pPr>
            <a:r>
              <a:rPr lang="ru-RU" sz="2400" smtClean="0">
                <a:solidFill>
                  <a:srgbClr val="000066"/>
                </a:solidFill>
              </a:rPr>
              <a:t>Урок 13.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4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2012.</a:t>
            </a:r>
          </a:p>
        </p:txBody>
      </p:sp>
      <p:pic>
        <p:nvPicPr>
          <p:cNvPr id="1026" name="Picture 2" descr="C:\Users\msi\Downloads\рисунок\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1268413"/>
            <a:ext cx="4873625" cy="365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052513"/>
            <a:ext cx="8640762" cy="5545137"/>
          </a:xfrm>
        </p:spPr>
        <p:txBody>
          <a:bodyPr>
            <a:normAutofit/>
          </a:bodyPr>
          <a:lstStyle/>
          <a:p>
            <a:pPr algn="just"/>
            <a:r>
              <a:rPr lang="ru-RU" sz="2600" smtClean="0">
                <a:solidFill>
                  <a:srgbClr val="DEEFF1"/>
                </a:solidFill>
              </a:rPr>
              <a:t> </a:t>
            </a:r>
          </a:p>
          <a:p>
            <a:r>
              <a:rPr lang="ru-RU" sz="2800" b="1" smtClean="0">
                <a:solidFill>
                  <a:srgbClr val="002060"/>
                </a:solidFill>
              </a:rPr>
              <a:t>«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Рисунок</a:t>
            </a:r>
            <a:r>
              <a:rPr lang="ru-RU" sz="2800" b="1" smtClean="0">
                <a:solidFill>
                  <a:srgbClr val="002060"/>
                </a:solidFill>
              </a:rPr>
              <a:t> — основа всего, фундамент», «Рисунок есть основа всякого искусства», — говорил замечательный художник Павел Петрович Чистяков.</a:t>
            </a:r>
          </a:p>
          <a:p>
            <a:r>
              <a:rPr lang="ru-RU" sz="2800" b="1" smtClean="0">
                <a:solidFill>
                  <a:srgbClr val="002060"/>
                </a:solidFill>
              </a:rPr>
              <a:t>Правила рисунка можно освоить, если много и осознанно рисовать с натуры. Все предметы в природе имеют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объём</a:t>
            </a:r>
            <a:r>
              <a:rPr lang="ru-RU" sz="2800" b="1" smtClean="0">
                <a:solidFill>
                  <a:srgbClr val="002060"/>
                </a:solidFill>
              </a:rPr>
              <a:t> (длину, ширину, высоту) и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форму</a:t>
            </a:r>
            <a:r>
              <a:rPr lang="ru-RU" sz="2800" b="1" smtClean="0">
                <a:solidFill>
                  <a:srgbClr val="002060"/>
                </a:solidFill>
              </a:rPr>
              <a:t> (внешние очертания, контуры). Как правило, в рисунке контуры предметов обводятся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линиями</a:t>
            </a:r>
            <a:r>
              <a:rPr lang="ru-RU" sz="2800" b="1" smtClean="0">
                <a:solidFill>
                  <a:srgbClr val="002060"/>
                </a:solidFill>
              </a:rPr>
              <a:t>, а их объём  передаётся с помощью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штриховки</a:t>
            </a:r>
            <a:r>
              <a:rPr lang="ru-RU" sz="2800" b="1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7772400" cy="9366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4579" name="Picture 3" descr="C:\Users\msi\Downloads\рисунок\куб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400" y="2897188"/>
            <a:ext cx="4111625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C:\Users\msi\Downloads\рисунок\698fb6f535b0e2ae67e3f0195c282f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062038"/>
            <a:ext cx="3638550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284163" y="476250"/>
            <a:ext cx="6232525" cy="13684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000">
                <a:solidFill>
                  <a:srgbClr val="000066"/>
                </a:solidFill>
              </a:rPr>
              <a:t>Как художники передают форму?</a:t>
            </a:r>
          </a:p>
          <a:p>
            <a:pPr algn="ctr"/>
            <a:r>
              <a:rPr lang="ru-RU" sz="3000">
                <a:solidFill>
                  <a:srgbClr val="000066"/>
                </a:solidFill>
              </a:rPr>
              <a:t> Как художники передают объём?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Виды штриховки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276850" y="6132513"/>
            <a:ext cx="3759200" cy="5794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5603" name="Picture 2" descr="C:\Users\msi\Downloads\рисунок\направ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758950"/>
            <a:ext cx="35274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 descr="C:\Users\msi\Downloads\рисунок\направле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58950"/>
            <a:ext cx="3529012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C:\Users\msi\Downloads\рисунок\направления штрих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4222750"/>
            <a:ext cx="6048375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496944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CC00"/>
                </a:solidFill>
              </a:rPr>
              <a:t>Насыщенность штриховки</a:t>
            </a:r>
            <a:endParaRPr lang="ru-RU">
              <a:solidFill>
                <a:srgbClr val="FFCC00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 descr="C:\Users\msi\Downloads\рисунок\fcc6950b08a9cad8832877b41cf9c8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492375"/>
            <a:ext cx="76835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18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CC00"/>
                </a:solidFill>
              </a:rPr>
              <a:t>«Шахматная доска»</a:t>
            </a:r>
            <a:endParaRPr lang="ru-RU">
              <a:solidFill>
                <a:srgbClr val="FFCC00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773238"/>
            <a:ext cx="5184775" cy="433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08912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4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2705100"/>
            <a:ext cx="8569325" cy="2452688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002060"/>
                </a:solidFill>
              </a:rPr>
              <a:t>Как художнику удаётся изобразить плоские и объёмные предметы?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5383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Продуктивные задания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060575"/>
            <a:ext cx="72802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Продуктивные задания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76475"/>
            <a:ext cx="6672262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895850"/>
          </a:xfrm>
        </p:spPr>
        <p:txBody>
          <a:bodyPr>
            <a:normAutofit/>
          </a:bodyPr>
          <a:lstStyle/>
          <a:p>
            <a:r>
              <a:rPr lang="ru-RU" sz="3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Оцените свою работу на уроке:</a:t>
            </a:r>
          </a:p>
          <a:p>
            <a:pPr>
              <a:buFont typeface="Wingdings 2" pitchFamily="18" charset="2"/>
              <a:buAutoNum type="arabicPeriod"/>
            </a:pPr>
            <a:r>
              <a:rPr lang="ru-RU" sz="3200" b="1" smtClean="0">
                <a:solidFill>
                  <a:srgbClr val="92D050"/>
                </a:solidFill>
              </a:rPr>
              <a:t> – Что тебе нужно было сделать?</a:t>
            </a:r>
          </a:p>
          <a:p>
            <a:pPr>
              <a:buFont typeface="Wingdings 2" pitchFamily="18" charset="2"/>
              <a:buAutoNum type="arabicPeriod"/>
            </a:pPr>
            <a:r>
              <a:rPr lang="ru-RU" sz="3200" b="1" smtClean="0">
                <a:solidFill>
                  <a:srgbClr val="BDDFE3"/>
                </a:solidFill>
              </a:rPr>
              <a:t> – Задание выполнено в полном объёме? Без ошибок?</a:t>
            </a:r>
          </a:p>
          <a:p>
            <a:pPr>
              <a:buFont typeface="Wingdings 2" pitchFamily="18" charset="2"/>
              <a:buAutoNum type="arabicPeriod"/>
            </a:pPr>
            <a:r>
              <a:rPr lang="ru-RU" sz="3200" b="1" smtClean="0">
                <a:solidFill>
                  <a:srgbClr val="B8551D"/>
                </a:solidFill>
              </a:rPr>
              <a:t> – Ты выполнил работу самостоятельно или с помощью?</a:t>
            </a:r>
          </a:p>
          <a:p>
            <a:r>
              <a:rPr lang="ru-RU" sz="3200" b="1" smtClean="0">
                <a:solidFill>
                  <a:srgbClr val="B8551D"/>
                </a:solidFill>
              </a:rPr>
              <a:t>С чьей? </a:t>
            </a:r>
          </a:p>
          <a:p>
            <a:r>
              <a:rPr lang="ru-RU" sz="3200" b="1" smtClean="0">
                <a:solidFill>
                  <a:srgbClr val="FFCC00"/>
                </a:solidFill>
              </a:rPr>
              <a:t>4.</a:t>
            </a:r>
            <a:r>
              <a:rPr lang="ru-RU" sz="3200" b="1" smtClean="0">
                <a:solidFill>
                  <a:srgbClr val="002060"/>
                </a:solidFill>
              </a:rPr>
              <a:t> – Как бы ты оценил свою работу?</a:t>
            </a:r>
          </a:p>
          <a:p>
            <a:pPr>
              <a:buFont typeface="Wingdings 2" pitchFamily="18" charset="2"/>
              <a:buAutoNum type="arabicPeriod"/>
            </a:pPr>
            <a:endParaRPr lang="ru-RU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504031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sz="2800" b="1" smtClean="0">
                <a:solidFill>
                  <a:srgbClr val="FFE68C"/>
                </a:solidFill>
              </a:rPr>
              <a:t>       Принести альбом, Рабочую тетрадь, хорошо отточенные простые карандаши (мягкие и полумягкие), ластик, маленький деревянный брусочек или деревянную линейку для очистки ластика.</a:t>
            </a:r>
          </a:p>
          <a:p>
            <a:pPr>
              <a:lnSpc>
                <a:spcPct val="90000"/>
              </a:lnSpc>
            </a:pPr>
            <a:r>
              <a:rPr lang="ru-RU" sz="2800" b="1" smtClean="0">
                <a:solidFill>
                  <a:srgbClr val="002060"/>
                </a:solidFill>
              </a:rPr>
              <a:t>Задание по желанию.</a:t>
            </a:r>
          </a:p>
          <a:p>
            <a:pPr algn="just">
              <a:lnSpc>
                <a:spcPct val="90000"/>
              </a:lnSpc>
            </a:pPr>
            <a:r>
              <a:rPr lang="ru-RU" sz="2800" b="1" smtClean="0">
                <a:solidFill>
                  <a:srgbClr val="002060"/>
                </a:solidFill>
              </a:rPr>
              <a:t>      Используя любые источники, ответить на вопрос: почему известный художник Валентин Серов сказал, что Павел Петрович Чистяков — единственный учитель, который мог научить передавать форму предмета?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7920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00"/>
                </a:solidFill>
              </a:rPr>
              <a:t>Создание проблемной ситуации</a:t>
            </a:r>
            <a:endParaRPr lang="ru-RU" sz="4800">
              <a:solidFill>
                <a:srgbClr val="FFFF00"/>
              </a:solidFill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 descr="C:\Users\msi\Downloads\рисунок\0_6872f_45f8475b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590675"/>
            <a:ext cx="3671887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msi\Downloads\рисунок\circl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557338"/>
            <a:ext cx="3240087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628775"/>
            <a:ext cx="7772400" cy="4968875"/>
          </a:xfrm>
        </p:spPr>
        <p:txBody>
          <a:bodyPr>
            <a:normAutofit/>
          </a:bodyPr>
          <a:lstStyle/>
          <a:p>
            <a:pPr algn="ctr"/>
            <a:r>
              <a:rPr lang="ru-RU" sz="4100" b="1" smtClean="0">
                <a:solidFill>
                  <a:srgbClr val="9BD0D5"/>
                </a:solidFill>
              </a:rPr>
              <a:t>Как художнику  удаётся изобразить плоские и объёмные предметы?</a:t>
            </a:r>
          </a:p>
          <a:p>
            <a:pPr algn="ctr"/>
            <a:endParaRPr lang="ru-RU" sz="3200" smtClean="0">
              <a:solidFill>
                <a:srgbClr val="FFC000"/>
              </a:solidFill>
            </a:endParaRPr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08000" y="6092825"/>
            <a:ext cx="8075613" cy="576263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000066"/>
                </a:solidFill>
              </a:rPr>
              <a:t>Работы П.П.  Чистякова</a:t>
            </a:r>
          </a:p>
        </p:txBody>
      </p:sp>
      <p:pic>
        <p:nvPicPr>
          <p:cNvPr id="17411" name="Picture 2" descr="C:\Users\msi\Downloads\рисунок\чистяков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508000"/>
            <a:ext cx="4176713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msi\Downloads\рисунок\чистяков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1925" y="508000"/>
            <a:ext cx="3341688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Актуализация знаний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9750" y="2420938"/>
            <a:ext cx="7772400" cy="280828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11188" y="2420938"/>
            <a:ext cx="7848600" cy="273685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Графика (от латинского «пишу», «рисую») – изображение на бумаге с помощью линий, точек, пятен, штрихов.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052513"/>
            <a:ext cx="8640762" cy="5545137"/>
          </a:xfrm>
        </p:spPr>
        <p:txBody>
          <a:bodyPr>
            <a:normAutofit/>
          </a:bodyPr>
          <a:lstStyle/>
          <a:p>
            <a:pPr algn="just"/>
            <a:r>
              <a:rPr lang="ru-RU" sz="2600" smtClean="0">
                <a:solidFill>
                  <a:srgbClr val="DEEFF1"/>
                </a:solidFill>
              </a:rPr>
              <a:t> </a:t>
            </a:r>
          </a:p>
          <a:p>
            <a:pPr algn="just"/>
            <a:r>
              <a:rPr lang="ru-RU" sz="2800" b="1" smtClean="0">
                <a:solidFill>
                  <a:srgbClr val="002060"/>
                </a:solidFill>
              </a:rPr>
              <a:t>«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Рисунок</a:t>
            </a:r>
            <a:r>
              <a:rPr lang="ru-RU" sz="2800" b="1" smtClean="0">
                <a:solidFill>
                  <a:srgbClr val="002060"/>
                </a:solidFill>
              </a:rPr>
              <a:t> — основа всего, фундамент», «Рисунок есть основа всякого искусства», — говорил замечательный художник Павел Петрович Чистяков.</a:t>
            </a:r>
          </a:p>
          <a:p>
            <a:pPr algn="just"/>
            <a:r>
              <a:rPr lang="ru-RU" sz="2800" b="1" smtClean="0">
                <a:solidFill>
                  <a:srgbClr val="002060"/>
                </a:solidFill>
              </a:rPr>
              <a:t>Правила рисунка можно освоить, если много и осознанно рисовать с натуры. Все предметы в природе имеют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объём</a:t>
            </a:r>
            <a:r>
              <a:rPr lang="ru-RU" sz="2800" b="1" smtClean="0">
                <a:solidFill>
                  <a:srgbClr val="002060"/>
                </a:solidFill>
              </a:rPr>
              <a:t> (длину, ширину, высоту) и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форму</a:t>
            </a:r>
            <a:r>
              <a:rPr lang="ru-RU" sz="2800" b="1" smtClean="0">
                <a:solidFill>
                  <a:srgbClr val="002060"/>
                </a:solidFill>
              </a:rPr>
              <a:t> (внешние очертания, контуры). Как правило, в рисунке контуры предметов обводятся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линиями</a:t>
            </a:r>
            <a:r>
              <a:rPr lang="ru-RU" sz="2800" b="1" smtClean="0">
                <a:solidFill>
                  <a:srgbClr val="002060"/>
                </a:solidFill>
              </a:rPr>
              <a:t>, а их объём  передаётся с помощью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штриховки</a:t>
            </a:r>
            <a:r>
              <a:rPr lang="ru-RU" sz="2800" b="1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6850" y="6132513"/>
            <a:ext cx="3759200" cy="579437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000066"/>
                </a:solidFill>
              </a:rPr>
              <a:t>Направления</a:t>
            </a:r>
          </a:p>
          <a:p>
            <a:endParaRPr lang="ru-RU" smtClean="0"/>
          </a:p>
        </p:txBody>
      </p:sp>
      <p:pic>
        <p:nvPicPr>
          <p:cNvPr id="20483" name="Picture 2" descr="C:\Users\msi\Downloads\рисунок\направ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75" y="1536700"/>
            <a:ext cx="2106613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 descr="C:\Users\msi\Downloads\рисунок\направле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6050" y="1536700"/>
            <a:ext cx="2109788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C:\Users\msi\Downloads\рисунок\напр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84800" y="1773238"/>
            <a:ext cx="3544888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5" descr="C:\Users\msi\Downloads\рисунок\направления штрих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375" y="3373438"/>
            <a:ext cx="4267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213" y="6029325"/>
            <a:ext cx="7772400" cy="754063"/>
          </a:xfrm>
        </p:spPr>
        <p:txBody>
          <a:bodyPr/>
          <a:lstStyle/>
          <a:p>
            <a:pPr algn="ctr"/>
            <a:r>
              <a:rPr lang="ru-RU" sz="3200" smtClean="0">
                <a:solidFill>
                  <a:srgbClr val="000066"/>
                </a:solidFill>
              </a:rPr>
              <a:t>Плотность</a:t>
            </a:r>
          </a:p>
          <a:p>
            <a:pPr algn="ctr"/>
            <a:endParaRPr lang="ru-RU" sz="2800" smtClean="0">
              <a:solidFill>
                <a:srgbClr val="000066"/>
              </a:solidFill>
            </a:endParaRPr>
          </a:p>
        </p:txBody>
      </p:sp>
      <p:pic>
        <p:nvPicPr>
          <p:cNvPr id="5122" name="Picture 2" descr="C:\Users\msi\Downloads\рисунок\fcc6950b08a9cad8832877b41cf9c8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3563" y="1125538"/>
            <a:ext cx="53276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C:\Users\msi\Downloads\рисунок\плотност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4538" y="3027363"/>
            <a:ext cx="49657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62128" cy="12961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>
                <a:solidFill>
                  <a:srgbClr val="FFFF66"/>
                </a:solidFill>
              </a:rPr>
              <a:t>Поиск решения проблемы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11638" y="6092825"/>
            <a:ext cx="4460875" cy="744538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000066"/>
                </a:solidFill>
              </a:rPr>
              <a:t>Гипсовый рельеф</a:t>
            </a:r>
          </a:p>
        </p:txBody>
      </p:sp>
      <p:pic>
        <p:nvPicPr>
          <p:cNvPr id="22531" name="Picture 2" descr="C:\Users\msi\Downloads\рисунок\Lebedeva_Natasha_14_let_Natjurmort_s_gipsovoj_rozetko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412875"/>
            <a:ext cx="3600450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C:\Users\msi\Downloads\рисунок\F9323A1208EC-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2079625"/>
            <a:ext cx="3024187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</TotalTime>
  <Words>251</Words>
  <Application>Microsoft Office PowerPoint</Application>
  <PresentationFormat>Экран (4:3)</PresentationFormat>
  <Paragraphs>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Constantia</vt:lpstr>
      <vt:lpstr>Arial</vt:lpstr>
      <vt:lpstr>Calibri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22</cp:revision>
  <dcterms:created xsi:type="dcterms:W3CDTF">2012-09-17T15:13:52Z</dcterms:created>
  <dcterms:modified xsi:type="dcterms:W3CDTF">2012-11-19T22:57:33Z</dcterms:modified>
</cp:coreProperties>
</file>