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9" r:id="rId8"/>
    <p:sldId id="270" r:id="rId9"/>
    <p:sldId id="271" r:id="rId10"/>
    <p:sldId id="275" r:id="rId11"/>
    <p:sldId id="274" r:id="rId12"/>
    <p:sldId id="273" r:id="rId13"/>
    <p:sldId id="264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66"/>
    <a:srgbClr val="000066"/>
    <a:srgbClr val="FFCC00"/>
    <a:srgbClr val="0099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03A537-914A-49B7-AE04-D8AF78CC9875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C8044E-9E7B-488C-99EA-9B4A3BE88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Василий Ватагин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5E4BA6-CA67-4C18-8796-66D6183E29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Василий Ватагин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335A93-ED43-470B-ABD4-33A2057D43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Василий Ватагин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EDE10B-DC9D-4854-A4AD-F050C9CF35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CBF49-9637-4253-9751-CE162E59D8B0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E6165-B958-4A73-96D3-CACEA57F2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E0A73-9319-436F-BCD4-3568CB385F46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93EE-3CE3-40E9-B8D0-1F5764E0C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BA1A-B24D-4225-B3B9-76F3F74A2AFE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7FB45-89E8-4E01-AF1D-F0823886A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E3F01-819B-4C2B-8539-2BBE78838216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D722-4FDD-45DD-8527-C64078DA5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8DFD-CE47-4F19-A9AD-F1489F047D25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CDCD-19D8-4DA9-9479-3A50EEB91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0174A-6520-4824-A6B5-4B1C64645C1A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0C40-CF09-4315-98B5-726CBDBF0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C187D-A9B5-4C6B-AE18-8325C7C3512D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FBB77-64DD-4186-AE46-032E434A1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E597-B942-4102-936B-2DAE154666DB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2CCA-525A-401A-8BCD-9D0ED811C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F6AB-5EDB-401C-A042-DA482B93F935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7519-D70B-4061-BE7F-912EDCD23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EF92A-B59B-4A14-87A5-629980990E22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C1C22-14F5-495F-827F-647F6F99B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3FE2-6D96-4910-89E3-A3F8D0EF8F44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80F8F-CBBC-4A9B-8256-1C8297266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AFC48D-3527-4530-95C6-FCA4437EDCA6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F8D066-3D07-4CBF-BBE7-D7E72F22D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931" y="-243408"/>
            <a:ext cx="7851648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FFFF66"/>
                </a:solidFill>
                <a:effectLst/>
              </a:rPr>
              <a:t>Братья наши меньшие. Рисуем домашнего любимца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2638" y="5402263"/>
            <a:ext cx="7854950" cy="801687"/>
          </a:xfrm>
        </p:spPr>
        <p:txBody>
          <a:bodyPr/>
          <a:lstStyle/>
          <a:p>
            <a:pPr marR="0"/>
            <a:r>
              <a:rPr lang="ru-RU" sz="1800" smtClean="0">
                <a:solidFill>
                  <a:srgbClr val="000066"/>
                </a:solidFill>
              </a:rPr>
              <a:t>Изобразительное искусство. 2</a:t>
            </a:r>
            <a:r>
              <a:rPr lang="ru-RU" sz="1800" smtClean="0">
                <a:solidFill>
                  <a:srgbClr val="000066"/>
                </a:solidFill>
                <a:latin typeface="Arial" charset="0"/>
              </a:rPr>
              <a:t>-</a:t>
            </a:r>
            <a:r>
              <a:rPr lang="ru-RU" sz="1800" smtClean="0">
                <a:solidFill>
                  <a:srgbClr val="000066"/>
                </a:solidFill>
              </a:rPr>
              <a:t>й класс.</a:t>
            </a:r>
          </a:p>
          <a:p>
            <a:pPr marR="0"/>
            <a:r>
              <a:rPr lang="ru-RU" sz="1800" smtClean="0">
                <a:solidFill>
                  <a:srgbClr val="000066"/>
                </a:solidFill>
              </a:rPr>
              <a:t>Урок 18</a:t>
            </a:r>
            <a:r>
              <a:rPr lang="ru-RU" sz="18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116638" y="6019800"/>
            <a:ext cx="255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6" name="Picture 2" descr="C:\Users\SONYA\Desktop\презентации\17\1219347399_koll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700213"/>
            <a:ext cx="4897438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170" name="Picture 2" descr="C:\Users\msi\Downloads\ку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333375"/>
            <a:ext cx="84867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-1"/>
            <a:ext cx="8228084" cy="120208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Валентин Серов, эскиз к басне Крылова «Волк и журавль»</a:t>
            </a:r>
            <a:endParaRPr lang="ru-RU" sz="360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146" name="Picture 2" descr="C:\Users\msi\Downloads\наб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01738"/>
            <a:ext cx="8147050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25" y="0"/>
            <a:ext cx="305117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0"/>
            <a:ext cx="3059113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2379663"/>
          </a:xfrm>
        </p:spPr>
        <p:txBody>
          <a:bodyPr/>
          <a:lstStyle/>
          <a:p>
            <a:pPr algn="ctr"/>
            <a:r>
              <a:rPr lang="ru-RU" sz="4800" b="1" smtClean="0">
                <a:solidFill>
                  <a:srgbClr val="002060"/>
                </a:solidFill>
              </a:rPr>
              <a:t>Для чего художники создают наброски и эскизы?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640763" cy="5111750"/>
          </a:xfrm>
        </p:spPr>
        <p:txBody>
          <a:bodyPr>
            <a:normAutofit/>
          </a:bodyPr>
          <a:lstStyle/>
          <a:p>
            <a:pPr algn="ctr"/>
            <a:r>
              <a:rPr lang="ru-RU" sz="3700" b="1" smtClean="0">
                <a:solidFill>
                  <a:srgbClr val="FFCC00"/>
                </a:solidFill>
              </a:rPr>
              <a:t>Оцените свою работу на уроке:</a:t>
            </a:r>
          </a:p>
          <a:p>
            <a:pPr algn="ctr"/>
            <a:r>
              <a:rPr lang="ru-RU" sz="3700" b="1" smtClean="0">
                <a:solidFill>
                  <a:srgbClr val="9BD0D5"/>
                </a:solidFill>
              </a:rPr>
              <a:t>– Что тебе нужно было сделать?</a:t>
            </a:r>
          </a:p>
          <a:p>
            <a:pPr algn="ctr"/>
            <a:r>
              <a:rPr lang="ru-RU" sz="3700" b="1" smtClean="0">
                <a:solidFill>
                  <a:srgbClr val="002060"/>
                </a:solidFill>
              </a:rPr>
              <a:t>– Задание выполнено в полном объёме? Без ошибок?</a:t>
            </a:r>
          </a:p>
          <a:p>
            <a:pPr algn="ctr"/>
            <a:r>
              <a:rPr lang="ru-RU" sz="3700" b="1" smtClean="0">
                <a:solidFill>
                  <a:srgbClr val="7B3913"/>
                </a:solidFill>
              </a:rPr>
              <a:t>– Ты выполнил работу самостоятельно или с помощью? </a:t>
            </a:r>
            <a:endParaRPr lang="ru-RU" sz="3700" b="1" smtClean="0">
              <a:solidFill>
                <a:srgbClr val="7B3913"/>
              </a:solidFill>
              <a:latin typeface="Arial" charset="0"/>
            </a:endParaRPr>
          </a:p>
          <a:p>
            <a:pPr algn="ctr"/>
            <a:r>
              <a:rPr lang="ru-RU" sz="3700" b="1" smtClean="0">
                <a:solidFill>
                  <a:srgbClr val="7B3913"/>
                </a:solidFill>
              </a:rPr>
              <a:t>С чьей? </a:t>
            </a:r>
          </a:p>
          <a:p>
            <a:pPr algn="ctr"/>
            <a:r>
              <a:rPr lang="ru-RU" sz="3700" b="1" smtClean="0">
                <a:solidFill>
                  <a:srgbClr val="564730"/>
                </a:solidFill>
              </a:rPr>
              <a:t>– Как бы ты оценил свою работу?</a:t>
            </a:r>
          </a:p>
          <a:p>
            <a:pPr algn="ctr"/>
            <a:endParaRPr lang="ru-RU" sz="3700" b="1" smtClean="0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FCC00"/>
                </a:solidFill>
              </a:rPr>
              <a:t>Принести альбом, карандаш, цветные карандаши (лучше всего акварельные), фломастеры, Рабочую тетрадь.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537075"/>
          </a:xfrm>
        </p:spPr>
        <p:txBody>
          <a:bodyPr/>
          <a:lstStyle/>
          <a:p>
            <a:pPr algn="ctr"/>
            <a:endParaRPr lang="ru-RU" smtClean="0"/>
          </a:p>
          <a:p>
            <a:pPr algn="ctr"/>
            <a:endParaRPr lang="ru-RU" sz="7000" smtClean="0">
              <a:solidFill>
                <a:srgbClr val="FFCC00"/>
              </a:solidFill>
            </a:endParaRPr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916832"/>
            <a:ext cx="7992888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0066"/>
                </a:solidFill>
              </a:rPr>
              <a:t>Для чего художники создают незаконченные рисунки?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395288" y="404813"/>
            <a:ext cx="8569325" cy="6192837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24828"/>
            <a:ext cx="7776864" cy="17080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66"/>
                </a:solidFill>
              </a:rPr>
              <a:t>Как называются быстрые рисунки, в которых художники прорисовывают только отдельные элементы?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420888"/>
            <a:ext cx="7776864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66"/>
                </a:solidFill>
              </a:rPr>
              <a:t>Для чего художники создают наброски и зарисовки?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653136"/>
            <a:ext cx="7776864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66"/>
                </a:solidFill>
              </a:rPr>
              <a:t>Где используют изображения животных?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50" name="Picture 2" descr="C:\Users\SONYA\Desktop\презентации\18\20081226_2_vasily_vatag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425" y="1933575"/>
            <a:ext cx="6521450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250825" y="188913"/>
            <a:ext cx="8642350" cy="1744662"/>
          </a:xfrm>
          <a:prstGeom prst="wedgeEllipseCallout">
            <a:avLst>
              <a:gd name="adj1" fmla="val -17810"/>
              <a:gd name="adj2" fmla="val 4810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444F56"/>
                </a:solidFill>
                <a:latin typeface="Times New Roman" pitchFamily="18" charset="0"/>
                <a:cs typeface="Times New Roman" pitchFamily="18" charset="0"/>
              </a:rPr>
              <a:t>Что кроме зарисовок попугаев необходимо было сделать и продумать Василию Ватагину, чтобы получилось такое произведение?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4" name="Picture 2" descr="C:\Users\SONYA\Desktop\презентации\18\050054055050048052051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916113"/>
            <a:ext cx="6408738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250825" y="188913"/>
            <a:ext cx="8642350" cy="1727200"/>
          </a:xfrm>
          <a:prstGeom prst="wedgeEllipseCallout">
            <a:avLst>
              <a:gd name="adj1" fmla="val -17810"/>
              <a:gd name="adj2" fmla="val 4810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кроме зарисовок фазана необходимо было сделать и продумать Василию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Ватагину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чтобы получилось такое произведение?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098" name="Picture 2" descr="C:\Users\SONYA\Desktop\презентации\18\Va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111375"/>
            <a:ext cx="4751388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250825" y="188913"/>
            <a:ext cx="8642350" cy="1744662"/>
          </a:xfrm>
          <a:prstGeom prst="wedgeEllipseCallout">
            <a:avLst>
              <a:gd name="adj1" fmla="val -17810"/>
              <a:gd name="adj2" fmla="val 4810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444F56"/>
                </a:solidFill>
                <a:latin typeface="Times New Roman" pitchFamily="18" charset="0"/>
                <a:cs typeface="Times New Roman" pitchFamily="18" charset="0"/>
              </a:rPr>
              <a:t>Что кроме зарисовок тигров необходимо было сделать и продумать Василию Ватагину, чтобы получилось такое произведение?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5" name="Picture 2" descr="C:\Users\SONYA\Desktop\презентации\18\1290776932_cat_sketc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1700213"/>
            <a:ext cx="4135438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288" y="333375"/>
            <a:ext cx="82089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FF66"/>
                </a:solidFill>
                <a:latin typeface="+mj-lt"/>
              </a:rPr>
              <a:t>Поиск решения проблемы</a:t>
            </a:r>
          </a:p>
        </p:txBody>
      </p:sp>
      <p:pic>
        <p:nvPicPr>
          <p:cNvPr id="23557" name="Picture 2" descr="C:\Users\msi\Downloads\ко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700213"/>
            <a:ext cx="413385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8713" y="5516563"/>
            <a:ext cx="1371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772400" cy="13624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>
                <a:solidFill>
                  <a:srgbClr val="FFFF66"/>
                </a:solidFill>
              </a:rPr>
              <a:t>Поиск решения проблемы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Picture 2" descr="C:\Users\SONYA\Desktop\презентации\18\waterm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50900"/>
            <a:ext cx="508952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C:\Users\msi\Downloads\зая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836613"/>
            <a:ext cx="45767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C:\Users\msi\Downloads\тигр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888" y="3573463"/>
            <a:ext cx="4354512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C:\Users\msi\Downloads\гус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00" y="4149725"/>
            <a:ext cx="44989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20" y="-315416"/>
            <a:ext cx="7772400" cy="13624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>
                <a:solidFill>
                  <a:srgbClr val="FFFF66"/>
                </a:solidFill>
              </a:rPr>
              <a:t>Поиск решения проблемы</a:t>
            </a: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3" name="Picture 2" descr="C:\Users\SONYA\Desktop\презентации\18\LTvrz1lcF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765175"/>
            <a:ext cx="4176713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C:\Users\msi\Downloads\ёж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731838"/>
            <a:ext cx="41052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C:\Users\msi\Downloads\верб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568700"/>
            <a:ext cx="287813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150</Words>
  <Application>Microsoft Office PowerPoint</Application>
  <PresentationFormat>Экран (4:3)</PresentationFormat>
  <Paragraphs>39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Constantia</vt:lpstr>
      <vt:lpstr>Arial</vt:lpstr>
      <vt:lpstr>Calibri</vt:lpstr>
      <vt:lpstr>Wingdings 2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21</cp:revision>
  <dcterms:created xsi:type="dcterms:W3CDTF">2012-09-17T15:13:52Z</dcterms:created>
  <dcterms:modified xsi:type="dcterms:W3CDTF">2013-01-17T19:51:34Z</dcterms:modified>
</cp:coreProperties>
</file>