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0F4D10"/>
    <a:srgbClr val="151515"/>
    <a:srgbClr val="800000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74" y="-90"/>
      </p:cViewPr>
      <p:guideLst>
        <p:guide orient="horz" pos="324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5E8FC-D37A-4945-AAF1-69C4D3528994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866E1-1AB3-4E8D-A98C-137074067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42071-7688-47EB-A6CF-D622B90D0E2A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A4C8-4F5B-4A43-9E44-0184985FF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C87EB-612F-4EE4-9CA8-29A79DB7232D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63C90-1D52-4E0D-9C56-C118BA6DF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1905A-E488-4111-AB14-1440540C643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E126C-4302-458D-9110-AD627BEE7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05EB3-0CD3-447B-A2A1-46DE583A1F6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A7641-EE04-4CE3-B6DD-E955D4C20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1C3A3-B83E-4BDF-A908-7A219EFC8C1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50565-0F27-459A-99BA-464B23DF9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A6AC3-4594-4CB1-9FCD-013510272F39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161A-AC61-406C-964D-7BEB68174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BB319-A44B-4929-A75B-ED9FA86D3824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1FC7F-F387-44EE-BC3E-52257823C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A35E0-30B3-4D9B-93A0-57DAE162E6DF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8BE0C-5AF9-494F-96F0-95AAB3752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9F0EB-4055-45F4-B253-70B547B072B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11CFC-8233-4B83-A7BB-18DE7A3F1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0A4F2-4DE8-47A3-86E6-F163A78875F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C5D53-A7CF-4431-BA8F-917C434E8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CF0941-ABB3-43F7-BC78-DA34553C534F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E20D13-9E70-4347-A248-6A92CF5F9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016000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Приближённые вычисления</a:t>
            </a:r>
            <a:endParaRPr lang="en-US" sz="30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десятичными дробями</a:t>
            </a:r>
          </a:p>
        </p:txBody>
      </p:sp>
      <p:sp>
        <p:nvSpPr>
          <p:cNvPr id="13314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54038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9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Приближённое</a:t>
            </a:r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суммы и разности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</a:t>
            </a:r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дробей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0825" y="1268413"/>
            <a:ext cx="8642350" cy="23241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Сумма</a:t>
            </a:r>
            <a:r>
              <a:rPr lang="en-US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разность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частное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двух чисел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считается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приближённо равной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сумме</a:t>
            </a:r>
            <a:r>
              <a:rPr lang="en-US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разности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произведению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частному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их приближений.</a:t>
            </a:r>
          </a:p>
        </p:txBody>
      </p:sp>
      <p:sp>
        <p:nvSpPr>
          <p:cNvPr id="14340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Приближённые</a:t>
            </a:r>
            <a:r>
              <a:rPr lang="en-US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вычисления</a:t>
            </a:r>
            <a:endParaRPr lang="en-US" sz="16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десятичными дробями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825" y="3716338"/>
            <a:ext cx="8642350" cy="240188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Для выполнения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приближённых вычислений с</a:t>
            </a:r>
            <a:r>
              <a:rPr lang="en-US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числами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записанными в виде десятичных дробей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нужно заменить эти числа</a:t>
            </a:r>
            <a:endParaRPr lang="en-US" sz="2500" b="1">
              <a:solidFill>
                <a:srgbClr val="008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их приближениями, произведя округление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выполнять вычисления с приближениями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9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Приближённое</a:t>
            </a:r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суммы и разности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</a:t>
            </a:r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дробей</a:t>
            </a:r>
          </a:p>
        </p:txBody>
      </p:sp>
      <p:sp>
        <p:nvSpPr>
          <p:cNvPr id="15363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631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Правило: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64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Приближённые</a:t>
            </a:r>
            <a:r>
              <a:rPr lang="en-US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вычисления</a:t>
            </a:r>
            <a:endParaRPr lang="en-US" sz="16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десятичными дробями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825" y="1989138"/>
            <a:ext cx="8642350" cy="35083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Чтобы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приближённо вычислить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сумму или разность двух чисел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надо округлить эти числа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 одного и того же разряда</a:t>
            </a:r>
            <a:r>
              <a:rPr lang="ru-RU" sz="32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 затем сложить или вычесть</a:t>
            </a:r>
          </a:p>
          <a:p>
            <a:pPr algn="ctr"/>
            <a:r>
              <a:rPr lang="ru-RU" sz="32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полученные приближения</a:t>
            </a:r>
            <a:r>
              <a:rPr lang="ru-RU" sz="3200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Приближённое</a:t>
            </a:r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суммы и разности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</a:t>
            </a:r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дробей</a:t>
            </a:r>
          </a:p>
        </p:txBody>
      </p:sp>
      <p:sp>
        <p:nvSpPr>
          <p:cNvPr id="16387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 1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Вычислить сумму чисел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х =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123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389378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y =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26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0258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округлив их до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тысячных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Приближённые</a:t>
            </a:r>
            <a:r>
              <a:rPr lang="en-US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вычисления</a:t>
            </a:r>
            <a:endParaRPr lang="en-US" sz="16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десятичными дробями</a:t>
            </a:r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250825" y="2901950"/>
            <a:ext cx="4465638" cy="29860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Сначала выполним округление до указанного разряда: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х ≈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123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389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y ≈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26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02</a:t>
            </a:r>
            <a:r>
              <a:rPr lang="ru-RU" sz="28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а затем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сложим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413" y="2924175"/>
            <a:ext cx="3941762" cy="29638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9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Приближённое</a:t>
            </a:r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суммы и разности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</a:t>
            </a:r>
            <a:r>
              <a:rPr lang="en-US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дробей</a:t>
            </a:r>
          </a:p>
        </p:txBody>
      </p:sp>
      <p:sp>
        <p:nvSpPr>
          <p:cNvPr id="17411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 2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Вычислить разность чисел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х =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75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20562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y =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49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округлив их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до сотых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Приближённые</a:t>
            </a:r>
            <a:r>
              <a:rPr lang="en-US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вычисления</a:t>
            </a:r>
            <a:endParaRPr lang="en-US" sz="16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десятичными дробями</a:t>
            </a: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250825" y="2901950"/>
            <a:ext cx="5473700" cy="29860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Сначала выполним округление до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указанного разряда: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х ≈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75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8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y ≈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49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8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а затем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вычтем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1063" y="2884488"/>
            <a:ext cx="2932112" cy="29622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9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Приближённое вычисление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произведения и частного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 дробей</a:t>
            </a:r>
          </a:p>
        </p:txBody>
      </p:sp>
      <p:sp>
        <p:nvSpPr>
          <p:cNvPr id="18435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631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Правило: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Приближённые</a:t>
            </a:r>
            <a:r>
              <a:rPr lang="en-US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вычисления</a:t>
            </a:r>
            <a:endParaRPr lang="en-US" sz="16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десятичными дробями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825" y="1989138"/>
            <a:ext cx="8642350" cy="458628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Чтобы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приближённо вычислить</a:t>
            </a:r>
          </a:p>
          <a:p>
            <a:pPr algn="ctr"/>
            <a:endParaRPr lang="ru-RU" sz="10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 или частное двух чисел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надо округлить эти числа до одной и той же значащей цифры</a:t>
            </a:r>
            <a:r>
              <a:rPr lang="ru-RU" sz="32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8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перемножить или разделить</a:t>
            </a:r>
          </a:p>
          <a:p>
            <a:pPr algn="ctr"/>
            <a:r>
              <a:rPr lang="ru-RU" sz="32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полученные приближения,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 затем результат округлить</a:t>
            </a:r>
          </a:p>
          <a:p>
            <a:pPr algn="ctr"/>
            <a:r>
              <a:rPr lang="ru-RU" sz="3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 той же значащей цифры</a:t>
            </a:r>
            <a:r>
              <a:rPr lang="ru-RU" sz="3200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 3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Вычислить произведение чисел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х =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812205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y =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05612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округлив их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до третьей значащей цифры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9459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Приближённые</a:t>
            </a:r>
            <a:r>
              <a:rPr lang="en-US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вычисления</a:t>
            </a:r>
            <a:endParaRPr lang="en-US" sz="16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десятичными дробями</a:t>
            </a: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250825" y="2901950"/>
            <a:ext cx="6049963" cy="18462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Сначала выполним округление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до указанной значащей цифры: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х ≈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y ≈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0561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а затем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перемножим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461" name="TextBox 11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Приближённое вычисление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произведения и частного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 дробей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688" y="2901950"/>
            <a:ext cx="2376487" cy="3663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9463" name="TextBox 12"/>
          <p:cNvSpPr txBox="1">
            <a:spLocks noChangeArrowheads="1"/>
          </p:cNvSpPr>
          <p:nvPr/>
        </p:nvSpPr>
        <p:spPr bwMode="auto">
          <a:xfrm>
            <a:off x="250825" y="4822825"/>
            <a:ext cx="6049963" cy="13541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Округлим произведение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до третьей значащей цифры: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х · y ≈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78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 4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Вычислить частное чисел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х =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08075616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y =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377062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округлив их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до второй значащей цифры.</a:t>
            </a:r>
          </a:p>
        </p:txBody>
      </p:sp>
      <p:sp>
        <p:nvSpPr>
          <p:cNvPr id="20483" name="TextBox 8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Приближённые</a:t>
            </a:r>
            <a:r>
              <a:rPr lang="en-US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вычисления</a:t>
            </a:r>
            <a:endParaRPr lang="en-US" sz="16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десятичными дробями</a:t>
            </a:r>
          </a:p>
        </p:txBody>
      </p:sp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250825" y="2901950"/>
            <a:ext cx="5184775" cy="18462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Сначала выполним округление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до указанной значащей цифры: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х ≈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08</a:t>
            </a:r>
            <a:r>
              <a:rPr lang="ru-RU" sz="28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; y ≈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8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а за тем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разделим.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5" name="TextBox 11"/>
          <p:cNvSpPr txBox="1">
            <a:spLocks noChangeArrowheads="1"/>
          </p:cNvSpPr>
          <p:nvPr/>
        </p:nvSpPr>
        <p:spPr bwMode="auto">
          <a:xfrm>
            <a:off x="3132138" y="-49213"/>
            <a:ext cx="6011862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Приближённое вычисление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произведения и частного</a:t>
            </a:r>
          </a:p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 дробей</a:t>
            </a:r>
          </a:p>
        </p:txBody>
      </p:sp>
      <p:sp>
        <p:nvSpPr>
          <p:cNvPr id="20486" name="TextBox 12"/>
          <p:cNvSpPr txBox="1">
            <a:spLocks noChangeArrowheads="1"/>
          </p:cNvSpPr>
          <p:nvPr/>
        </p:nvSpPr>
        <p:spPr bwMode="auto">
          <a:xfrm>
            <a:off x="250825" y="4822825"/>
            <a:ext cx="5184775" cy="13541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Округлим произведение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до второй значащей цифры: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х 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y ≈ </a:t>
            </a:r>
            <a:r>
              <a:rPr lang="en-US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21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2288" y="2924175"/>
            <a:ext cx="3290887" cy="36655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1506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Выполните следующие задания: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1508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1510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1096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Вычислите сумму чисел</a:t>
            </a:r>
          </a:p>
          <a:p>
            <a:r>
              <a:rPr lang="ru-RU" sz="2200" b="1">
                <a:latin typeface="Verdana" pitchFamily="34" charset="0"/>
              </a:rPr>
              <a:t>56,123547852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425,21232955448</a:t>
            </a:r>
            <a:r>
              <a:rPr lang="ru-RU" sz="2200">
                <a:latin typeface="Verdana" pitchFamily="34" charset="0"/>
              </a:rPr>
              <a:t>,</a:t>
            </a:r>
          </a:p>
          <a:p>
            <a:r>
              <a:rPr lang="ru-RU" sz="2200">
                <a:latin typeface="Verdana" pitchFamily="34" charset="0"/>
              </a:rPr>
              <a:t>округлив их до десятитысячных.</a:t>
            </a:r>
          </a:p>
        </p:txBody>
      </p:sp>
      <p:sp>
        <p:nvSpPr>
          <p:cNvPr id="21511" name="TextBox 17"/>
          <p:cNvSpPr txBox="1">
            <a:spLocks noChangeArrowheads="1"/>
          </p:cNvSpPr>
          <p:nvPr/>
        </p:nvSpPr>
        <p:spPr bwMode="auto">
          <a:xfrm>
            <a:off x="0" y="42863"/>
            <a:ext cx="31321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</a:rPr>
              <a:t>Приближённые</a:t>
            </a:r>
            <a:r>
              <a:rPr lang="en-US" sz="16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600" b="1">
                <a:solidFill>
                  <a:srgbClr val="151515"/>
                </a:solidFill>
                <a:latin typeface="Verdana" pitchFamily="34" charset="0"/>
              </a:rPr>
              <a:t>вычисления</a:t>
            </a:r>
            <a:endParaRPr lang="en-US" sz="16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600" b="1">
                <a:solidFill>
                  <a:srgbClr val="151515"/>
                </a:solidFill>
                <a:latin typeface="Verdana" pitchFamily="34" charset="0"/>
              </a:rPr>
              <a:t>с десятичными дробями</a:t>
            </a:r>
          </a:p>
        </p:txBody>
      </p:sp>
      <p:sp>
        <p:nvSpPr>
          <p:cNvPr id="21512" name="TextBox 14"/>
          <p:cNvSpPr txBox="1">
            <a:spLocks noChangeArrowheads="1"/>
          </p:cNvSpPr>
          <p:nvPr/>
        </p:nvSpPr>
        <p:spPr bwMode="auto">
          <a:xfrm>
            <a:off x="250825" y="2924175"/>
            <a:ext cx="8640763" cy="10969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Вычислите разность чисел</a:t>
            </a:r>
          </a:p>
          <a:p>
            <a:r>
              <a:rPr lang="ru-RU" sz="2200" b="1">
                <a:latin typeface="Verdana" pitchFamily="34" charset="0"/>
              </a:rPr>
              <a:t>105,21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89,9874224</a:t>
            </a:r>
            <a:r>
              <a:rPr lang="ru-RU" sz="2200">
                <a:latin typeface="Verdana" pitchFamily="34" charset="0"/>
              </a:rPr>
              <a:t>,</a:t>
            </a:r>
          </a:p>
          <a:p>
            <a:r>
              <a:rPr lang="ru-RU" sz="2200">
                <a:latin typeface="Verdana" pitchFamily="34" charset="0"/>
              </a:rPr>
              <a:t>округлив их до тысячных.</a:t>
            </a:r>
          </a:p>
        </p:txBody>
      </p:sp>
      <p:sp>
        <p:nvSpPr>
          <p:cNvPr id="21513" name="TextBox 14"/>
          <p:cNvSpPr txBox="1">
            <a:spLocks noChangeArrowheads="1"/>
          </p:cNvSpPr>
          <p:nvPr/>
        </p:nvSpPr>
        <p:spPr bwMode="auto">
          <a:xfrm>
            <a:off x="252413" y="4076700"/>
            <a:ext cx="8640762" cy="10969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Вычислите произведение чисел</a:t>
            </a:r>
          </a:p>
          <a:p>
            <a:r>
              <a:rPr lang="ru-RU" sz="2200" b="1">
                <a:latin typeface="Verdana" pitchFamily="34" charset="0"/>
              </a:rPr>
              <a:t>0,212589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0,000701256</a:t>
            </a:r>
            <a:r>
              <a:rPr lang="ru-RU" sz="2200">
                <a:latin typeface="Verdana" pitchFamily="34" charset="0"/>
              </a:rPr>
              <a:t>,</a:t>
            </a:r>
          </a:p>
          <a:p>
            <a:r>
              <a:rPr lang="ru-RU" sz="2200">
                <a:latin typeface="Verdana" pitchFamily="34" charset="0"/>
              </a:rPr>
              <a:t>округлив их до второй значащей цифры.</a:t>
            </a:r>
          </a:p>
        </p:txBody>
      </p:sp>
      <p:sp>
        <p:nvSpPr>
          <p:cNvPr id="21514" name="TextBox 14"/>
          <p:cNvSpPr txBox="1">
            <a:spLocks noChangeArrowheads="1"/>
          </p:cNvSpPr>
          <p:nvPr/>
        </p:nvSpPr>
        <p:spPr bwMode="auto">
          <a:xfrm>
            <a:off x="252413" y="5229225"/>
            <a:ext cx="8640762" cy="10969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Вычислите частное чисел</a:t>
            </a:r>
          </a:p>
          <a:p>
            <a:r>
              <a:rPr lang="ru-RU" sz="2200" b="1">
                <a:latin typeface="Verdana" pitchFamily="34" charset="0"/>
              </a:rPr>
              <a:t>21,11112</a:t>
            </a:r>
            <a:r>
              <a:rPr lang="ru-RU" sz="2200">
                <a:latin typeface="Verdana" pitchFamily="34" charset="0"/>
              </a:rPr>
              <a:t> и </a:t>
            </a:r>
            <a:r>
              <a:rPr lang="ru-RU" sz="2200" b="1">
                <a:latin typeface="Verdana" pitchFamily="34" charset="0"/>
              </a:rPr>
              <a:t>2,217582</a:t>
            </a:r>
            <a:r>
              <a:rPr lang="ru-RU" sz="2200">
                <a:latin typeface="Verdana" pitchFamily="34" charset="0"/>
              </a:rPr>
              <a:t>,</a:t>
            </a:r>
          </a:p>
          <a:p>
            <a:r>
              <a:rPr lang="ru-RU" sz="2200">
                <a:latin typeface="Verdana" pitchFamily="34" charset="0"/>
              </a:rPr>
              <a:t>округлив их до третьей значащей цифры.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406</Words>
  <Application>Microsoft Office PowerPoint</Application>
  <PresentationFormat>Экран (4:3)</PresentationFormat>
  <Paragraphs>144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225</cp:revision>
  <dcterms:created xsi:type="dcterms:W3CDTF">2012-12-15T11:02:59Z</dcterms:created>
  <dcterms:modified xsi:type="dcterms:W3CDTF">2013-12-11T05:01:22Z</dcterms:modified>
</cp:coreProperties>
</file>