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102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A56DE3-A276-4752-9DA7-0FF64EA5C1A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FC1FB5-EE5B-4645-9B53-AF1E5FA68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716F-8A49-499C-9FA5-E3D6A3E5E34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5A25-EE74-4139-A53C-95DF18535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60D4F-FDEC-433B-A123-E1A848C4FFB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67D69-F7DB-4E10-B148-F0BCAB45C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10FC3-F956-408A-A2C0-FA4F61FBCEB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21E8-F163-458B-A054-1243AA7F8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3170A-30A7-4DA1-A6C4-951F92CF113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F655-6526-4192-BF43-DD82C501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BFC4-261E-4ADB-AE0E-4832B148DF0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7CA8-8AD1-4426-ADF6-47E1D428D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7B58-F0AA-44CC-9294-7F471D4F82B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CE9C-C364-4E20-B42C-001BECC29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5AF81-A9D3-4342-A00E-9B5B677FCD1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56BDC-D3FF-4F0D-AF1C-1C10D4D87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6D6D-A7E2-4760-BDF2-C5D136DF2E9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A023-8868-4177-A5BE-854A3ED63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5FD4-3865-4DEB-9758-82E6C12A01B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0CDDA-E16D-4222-AC3F-B91F717F3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4907F-972D-4E4C-8643-8E1E5DB6310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52D13-99AF-4C67-BFB3-554BCC60B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B83C-873A-4170-9A4F-F2FA5AA30ED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6014-E26F-4584-B640-1B40A8601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8671E3-5C49-4008-BE4E-A6433C3DEFEA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2D2F8E-A2EE-41CA-BD86-9554FF64E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4636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Бесконечные непериодические десятичные дроби.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Действительные числа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VIII.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ПОНЯТИЕ О ДЕЙСТВИТЕЛЬНЫХ ЧИСЛАХ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десятичные дроби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могут быть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непериодическими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непериодические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16938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дробь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555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5555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1…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(каждая следующая группа пятёрок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содержит на одну цифру больше, чем предыдущая)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5019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80695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Убедимся, что эта дробь непериодическая.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1699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</a:rPr>
              <a:t>Бесконечные десятичные дроби</a:t>
            </a:r>
            <a:endParaRPr lang="en-US" sz="3500">
              <a:latin typeface="Verdana" pitchFamily="34" charset="0"/>
            </a:endParaRPr>
          </a:p>
          <a:p>
            <a:pPr algn="ctr"/>
            <a:r>
              <a:rPr lang="ru-RU" sz="3500">
                <a:latin typeface="Verdana" pitchFamily="34" charset="0"/>
              </a:rPr>
              <a:t>могут быть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непериодическими</a:t>
            </a:r>
            <a:r>
              <a:rPr lang="ru-RU" sz="3500">
                <a:latin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Действительные числа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Бесконечные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непериодические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десятичные</a:t>
            </a:r>
            <a:r>
              <a:rPr lang="en-US" sz="22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дроби</a:t>
            </a: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50825" y="3068638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0,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55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555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5555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1…</a:t>
            </a:r>
          </a:p>
        </p:txBody>
      </p:sp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250825" y="25019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Пример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698875"/>
            <a:ext cx="8642350" cy="85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Предположим, что она периодическая</a:t>
            </a:r>
          </a:p>
          <a:p>
            <a:pPr algn="ctr"/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</a:rPr>
              <a:t>её период содержит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n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цифр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614863"/>
            <a:ext cx="8642350" cy="1616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Поскольку в дроби подряд</a:t>
            </a:r>
          </a:p>
          <a:p>
            <a:pPr algn="ctr"/>
            <a:r>
              <a:rPr lang="ru-RU" sz="2500">
                <a:latin typeface="Verdana" pitchFamily="34" charset="0"/>
              </a:rPr>
              <a:t>может идти любое количество пятёрок,</a:t>
            </a:r>
          </a:p>
          <a:p>
            <a:pPr algn="ctr"/>
            <a:r>
              <a:rPr lang="ru-RU" sz="2500">
                <a:latin typeface="Verdana" pitchFamily="34" charset="0"/>
              </a:rPr>
              <a:t>понятно, что </a:t>
            </a:r>
            <a:r>
              <a:rPr lang="ru-RU" sz="2500" b="1">
                <a:latin typeface="Verdana" pitchFamily="34" charset="0"/>
              </a:rPr>
              <a:t>все эти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n</a:t>
            </a:r>
            <a:r>
              <a:rPr lang="ru-RU" sz="2500" b="1">
                <a:latin typeface="Verdana" pitchFamily="34" charset="0"/>
              </a:rPr>
              <a:t> цифр периода</a:t>
            </a:r>
          </a:p>
          <a:p>
            <a:pPr algn="ctr"/>
            <a:r>
              <a:rPr lang="ru-RU" sz="2500" b="1">
                <a:latin typeface="Verdana" pitchFamily="34" charset="0"/>
              </a:rPr>
              <a:t>должны быть пятёрками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 как эти дроби непериодические,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они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могут быть десятичным разложением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какого-нибудь рационального числа.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Иррациональные числа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443163"/>
            <a:ext cx="8642350" cy="20605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Бесконечная непериодическая десятичная дробь называется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иррациональным</a:t>
            </a:r>
            <a:r>
              <a:rPr lang="ru-RU" sz="3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(нерациональным) числом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554538"/>
            <a:ext cx="8642350" cy="21224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взять иррациональное число</a:t>
            </a:r>
          </a:p>
          <a:p>
            <a:pPr algn="ctr"/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= 0,515515551…,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говорят, что бесконечная непериодическая десятичная дробь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0,515515551…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десятичным разложением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иррационального числа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18436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0621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 множество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иррациональных чисел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образуют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 действительных чисел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3395663"/>
            <a:ext cx="8642350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действительное число можно представить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виде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бесконечной десятичной дроби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321175"/>
            <a:ext cx="8642350" cy="23701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Если число </a:t>
            </a:r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рациональное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то оно представлено в виде</a:t>
            </a:r>
          </a:p>
          <a:p>
            <a:pPr algn="ctr"/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бесконечной периодической десятичной дроби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иррациональное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 то в виде</a:t>
            </a:r>
          </a:p>
          <a:p>
            <a:pPr algn="ctr"/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бесконечной непериодической</a:t>
            </a:r>
          </a:p>
          <a:p>
            <a:pPr algn="ctr"/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Целая часть бесконечной десятичной дроби</a:t>
            </a:r>
          </a:p>
        </p:txBody>
      </p: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Число до запятой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у бесконечной десятичной дроби называют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целой частью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этой дроби.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921000"/>
            <a:ext cx="8642350" cy="3478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Первую цифру после запятой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 бесконечной десятичной дроби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называют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цифрой первого разряда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после запятой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вторую цифру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цифрой второго разряда после запятой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третью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цифрой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третьего разряда после запятой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 действительные числа</a:t>
            </a:r>
          </a:p>
        </p:txBody>
      </p:sp>
      <p:sp>
        <p:nvSpPr>
          <p:cNvPr id="20484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Числа, отличающиеся только знаком,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называют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противоположными числами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06625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 числа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0,101234076…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–0,101234076…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3532188"/>
            <a:ext cx="8642350" cy="23241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положительное число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отрицательное число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отрицательное число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положительное число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(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 – </a:t>
            </a:r>
            <a:r>
              <a:rPr lang="ru-RU" sz="25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Действительные числа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Модуль действительного числа</a:t>
            </a:r>
          </a:p>
        </p:txBody>
      </p:sp>
      <p:sp>
        <p:nvSpPr>
          <p:cNvPr id="21508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Модули действительных чисел</a:t>
            </a:r>
          </a:p>
          <a:p>
            <a:pPr algn="ctr"/>
            <a:r>
              <a:rPr lang="ru-RU" sz="2500">
                <a:latin typeface="Verdana" pitchFamily="34" charset="0"/>
              </a:rPr>
              <a:t>определяются точно так же,</a:t>
            </a:r>
          </a:p>
          <a:p>
            <a:pPr algn="ctr"/>
            <a:r>
              <a:rPr lang="ru-RU" sz="2500">
                <a:latin typeface="Verdana" pitchFamily="34" charset="0"/>
              </a:rPr>
              <a:t>как ранее определялись модули</a:t>
            </a:r>
          </a:p>
          <a:p>
            <a:pPr algn="ctr"/>
            <a:r>
              <a:rPr lang="ru-RU" sz="2500">
                <a:latin typeface="Verdana" pitchFamily="34" charset="0"/>
              </a:rPr>
              <a:t>целых и рациональных чисел.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79738"/>
            <a:ext cx="8642350" cy="549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|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 | =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, если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 положительно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3595688"/>
            <a:ext cx="8642350" cy="5540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| </a:t>
            </a:r>
            <a:r>
              <a:rPr lang="ru-RU" sz="3000" b="1" i="1">
                <a:solidFill>
                  <a:srgbClr val="E46C0A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 | = 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</a:rPr>
              <a:t>0</a:t>
            </a:r>
            <a:r>
              <a:rPr lang="ru-RU" sz="3000">
                <a:latin typeface="Verdana" pitchFamily="34" charset="0"/>
              </a:rPr>
              <a:t>, если </a:t>
            </a:r>
            <a:r>
              <a:rPr lang="ru-RU" sz="3000" b="1" i="1">
                <a:solidFill>
                  <a:srgbClr val="E46C0A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 = 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</a:rPr>
              <a:t>0</a:t>
            </a:r>
            <a:endParaRPr lang="ru-RU" sz="3000">
              <a:latin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225925"/>
            <a:ext cx="8642350" cy="55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|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 | =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</a:rPr>
              <a:t>–х</a:t>
            </a:r>
            <a:r>
              <a:rPr lang="ru-RU" sz="3000">
                <a:latin typeface="Verdana" pitchFamily="34" charset="0"/>
              </a:rPr>
              <a:t>, если </a:t>
            </a:r>
            <a:r>
              <a:rPr lang="ru-RU" sz="3000" b="1" i="1">
                <a:solidFill>
                  <a:srgbClr val="0000FF"/>
                </a:solidFill>
                <a:latin typeface="Verdana" pitchFamily="34" charset="0"/>
              </a:rPr>
              <a:t>х</a:t>
            </a:r>
            <a:r>
              <a:rPr lang="ru-RU" sz="3000">
                <a:latin typeface="Verdana" pitchFamily="34" charset="0"/>
              </a:rPr>
              <a:t> отрицательно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бесконечные десятичные дроби называются непериодическими?</a:t>
            </a:r>
          </a:p>
        </p:txBody>
      </p:sp>
      <p:sp>
        <p:nvSpPr>
          <p:cNvPr id="22535" name="TextBox 14"/>
          <p:cNvSpPr txBox="1">
            <a:spLocks noChangeArrowheads="1"/>
          </p:cNvSpPr>
          <p:nvPr/>
        </p:nvSpPr>
        <p:spPr bwMode="auto">
          <a:xfrm>
            <a:off x="250825" y="2600325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называют иррациональными?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250825" y="3924300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целая часть дроби?</a:t>
            </a:r>
          </a:p>
        </p:txBody>
      </p:sp>
      <p:sp>
        <p:nvSpPr>
          <p:cNvPr id="22537" name="TextBox 15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Бесконечные непериодические десятичные дроби.</a:t>
            </a:r>
          </a:p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Действительные числа</a:t>
            </a:r>
          </a:p>
        </p:txBody>
      </p:sp>
      <p:sp>
        <p:nvSpPr>
          <p:cNvPr id="22538" name="TextBox 14"/>
          <p:cNvSpPr txBox="1">
            <a:spLocks noChangeArrowheads="1"/>
          </p:cNvSpPr>
          <p:nvPr/>
        </p:nvSpPr>
        <p:spPr bwMode="auto">
          <a:xfrm>
            <a:off x="250825" y="308768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каких чисел состоит множество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действительных чисел?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250825" y="4419600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действительные числа называют противоположными? Перечислите их свойства.</a:t>
            </a:r>
          </a:p>
        </p:txBody>
      </p:sp>
      <p:sp>
        <p:nvSpPr>
          <p:cNvPr id="22540" name="TextBox 14"/>
          <p:cNvSpPr txBox="1">
            <a:spLocks noChangeArrowheads="1"/>
          </p:cNvSpPr>
          <p:nvPr/>
        </p:nvSpPr>
        <p:spPr bwMode="auto">
          <a:xfrm>
            <a:off x="250825" y="522922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определяется и каковы свойства модуля действительного числа?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404</Words>
  <Application>Microsoft Office PowerPoint</Application>
  <PresentationFormat>Экран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160</cp:revision>
  <dcterms:created xsi:type="dcterms:W3CDTF">2012-12-15T11:02:59Z</dcterms:created>
  <dcterms:modified xsi:type="dcterms:W3CDTF">2014-01-20T07:32:05Z</dcterms:modified>
</cp:coreProperties>
</file>