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60" r:id="rId3"/>
    <p:sldId id="262" r:id="rId4"/>
    <p:sldId id="269" r:id="rId5"/>
    <p:sldId id="270" r:id="rId6"/>
    <p:sldId id="271" r:id="rId7"/>
    <p:sldId id="273" r:id="rId8"/>
    <p:sldId id="274" r:id="rId9"/>
    <p:sldId id="277" r:id="rId10"/>
    <p:sldId id="275" r:id="rId11"/>
    <p:sldId id="276" r:id="rId12"/>
    <p:sldId id="282" r:id="rId13"/>
    <p:sldId id="281" r:id="rId14"/>
    <p:sldId id="280" r:id="rId15"/>
    <p:sldId id="279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CC00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184" autoAdjust="0"/>
  </p:normalViewPr>
  <p:slideViewPr>
    <p:cSldViewPr>
      <p:cViewPr varScale="1">
        <p:scale>
          <a:sx n="80" d="100"/>
          <a:sy n="80" d="100"/>
        </p:scale>
        <p:origin x="-7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393BD-E991-4579-A0AA-3EE959CF98D8}" type="datetimeFigureOut">
              <a:rPr lang="ru-RU" smtClean="0"/>
              <a:pPr/>
              <a:t>27.12.12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592D1-7F14-49CF-AE3B-081E94A2C0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50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llprezentation.ru/news/dokazatelstvo_zhivotnogo_proiskhozhdenija_cheloveka/2009-11-21-10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gibear.wikia.com/wiki/Captain_Cavema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zooclub.ru/fotogal/clip/primat/index3.shtml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Рисунок из презентации Учителя географии НРМОУ «</a:t>
            </a:r>
            <a:r>
              <a:rPr lang="ru-RU" dirty="0" err="1" smtClean="0"/>
              <a:t>Сингапайская</a:t>
            </a:r>
            <a:r>
              <a:rPr lang="ru-RU" dirty="0" smtClean="0"/>
              <a:t> СОШ» Захаровой Л.А. </a:t>
            </a:r>
            <a:r>
              <a:rPr lang="en-US" dirty="0" smtClean="0">
                <a:hlinkClick r:id="rId3"/>
              </a:rPr>
              <a:t>http://allprezentation.ru/news/dokazatelstvo_zhivotnogo_proiskhozhdenija_cheloveka/2009-11-21-100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592D1-7F14-49CF-AE3B-081E94A2C05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2999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Иллюстрации со стр.</a:t>
            </a:r>
            <a:r>
              <a:rPr lang="ru-RU" baseline="0" dirty="0" smtClean="0"/>
              <a:t> 20 – 22. </a:t>
            </a:r>
            <a:r>
              <a:rPr lang="ru-RU" dirty="0" smtClean="0"/>
              <a:t>При наведении указателя мышки на рисунок</a:t>
            </a:r>
            <a:r>
              <a:rPr lang="ru-RU" baseline="0" dirty="0" smtClean="0"/>
              <a:t> появляется подпись к картинке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592D1-7F14-49CF-AE3B-081E94A2C05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7491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Анимация поставлена на щелчок. Происходит исчезновение задания</a:t>
            </a:r>
            <a:r>
              <a:rPr lang="ru-RU" baseline="0" dirty="0" smtClean="0"/>
              <a:t> и появление таблицы.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592D1-7F14-49CF-AE3B-081E94A2C05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592D1-7F14-49CF-AE3B-081E94A2C05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592D1-7F14-49CF-AE3B-081E94A2C05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592D1-7F14-49CF-AE3B-081E94A2C05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Анимация поставлена на щелчок. Происходит исчезновение вопроса и появляется авторский вариант проблемной ситуации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592D1-7F14-49CF-AE3B-081E94A2C05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Человек - </a:t>
            </a:r>
            <a:r>
              <a:rPr lang="en-US" dirty="0" smtClean="0">
                <a:hlinkClick r:id="rId3"/>
              </a:rPr>
              <a:t>http://yogibear.wikia.com/wiki/Captain_Caveman</a:t>
            </a:r>
            <a:r>
              <a:rPr lang="ru-RU" dirty="0" smtClean="0"/>
              <a:t>  </a:t>
            </a:r>
          </a:p>
          <a:p>
            <a:r>
              <a:rPr lang="ru-RU" dirty="0" smtClean="0"/>
              <a:t>Обезьяна - </a:t>
            </a:r>
            <a:r>
              <a:rPr lang="en-US" dirty="0" smtClean="0">
                <a:hlinkClick r:id="rId4"/>
              </a:rPr>
              <a:t>http://zooclub.ru/fotogal/clip/primat/index3.shtml</a:t>
            </a:r>
            <a:r>
              <a:rPr lang="ru-RU" dirty="0" smtClean="0"/>
              <a:t> (бесплатный клипарт)</a:t>
            </a:r>
            <a:r>
              <a:rPr lang="en-US" dirty="0" smtClean="0"/>
              <a:t> http://zooclub.ru/attach/fotogal/clip/primat/30.jpg</a:t>
            </a:r>
            <a:r>
              <a:rPr lang="ru-RU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Анимация поставлена на щелчок. Происходит выцветание задания и появление таблицы. Для выполнения задания необходимо воспользоваться встроенными средствами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Microsoft  PPT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в режиме просмотра (инструмент «ПЕРО»)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592D1-7F14-49CF-AE3B-081E94A2C05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5711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Анимация на слайде отсутствует.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Для выполнения задания необходимо воспользоваться встроенными средствами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Microsoft  PPT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в режиме просмотра (инструмент «ПЕРО»)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592D1-7F14-49CF-AE3B-081E94A2C05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033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Анимация на слайде отсутствует.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Для выполнения задания необходимо воспользоваться встроенными средствами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Microsoft  PPT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в режиме просмотра (инструмент «ПЕРО»)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592D1-7F14-49CF-AE3B-081E94A2C05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1617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Анимация на слайде отсутствует.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Для выполнения задания необходимо воспользоваться встроенными средствами </a:t>
            </a:r>
            <a:r>
              <a:rPr lang="en-US" sz="1200" dirty="0" smtClean="0">
                <a:effectLst/>
                <a:latin typeface="+mn-lt"/>
                <a:ea typeface="Calibri"/>
                <a:cs typeface="Times New Roman"/>
              </a:rPr>
              <a:t>Microsoft  PPT</a:t>
            </a:r>
            <a:r>
              <a:rPr lang="ru-RU" sz="1200" dirty="0" smtClean="0">
                <a:effectLst/>
                <a:latin typeface="+mn-lt"/>
                <a:ea typeface="Calibri"/>
                <a:cs typeface="Times New Roman"/>
              </a:rPr>
              <a:t> в режиме просмотра (инструмент «ПЕРО»)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592D1-7F14-49CF-AE3B-081E94A2C05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2733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592D1-7F14-49CF-AE3B-081E94A2C05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Иллюстрации со стр.</a:t>
            </a:r>
            <a:r>
              <a:rPr lang="ru-RU" baseline="0" dirty="0" smtClean="0"/>
              <a:t> 19 – 20. учебника. </a:t>
            </a:r>
            <a:r>
              <a:rPr lang="ru-RU" dirty="0" smtClean="0"/>
              <a:t>При наведении указателя мышки на рисунок</a:t>
            </a:r>
            <a:r>
              <a:rPr lang="ru-RU" baseline="0" dirty="0" smtClean="0"/>
              <a:t> появляется подпись к картинке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592D1-7F14-49CF-AE3B-081E94A2C05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Иллюстрации со стр.</a:t>
            </a:r>
            <a:r>
              <a:rPr lang="ru-RU" baseline="0" dirty="0" smtClean="0"/>
              <a:t> 20 – 22. </a:t>
            </a:r>
            <a:r>
              <a:rPr lang="ru-RU" dirty="0" smtClean="0"/>
              <a:t>При наведении указателя мышки на рисунок</a:t>
            </a:r>
            <a:r>
              <a:rPr lang="ru-RU" baseline="0" dirty="0" smtClean="0"/>
              <a:t> появляется подпись к картинке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592D1-7F14-49CF-AE3B-081E94A2C05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7491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5381-E102-47F2-AAEC-0C7ED01DCE9D}" type="datetimeFigureOut">
              <a:rPr lang="ru-RU" smtClean="0"/>
              <a:pPr/>
              <a:t>27.12.12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EEFA-1E34-4464-A4ED-B45A8F2B12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891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5381-E102-47F2-AAEC-0C7ED01DCE9D}" type="datetimeFigureOut">
              <a:rPr lang="ru-RU" smtClean="0"/>
              <a:pPr/>
              <a:t>27.12.12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EEFA-1E34-4464-A4ED-B45A8F2B12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676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5381-E102-47F2-AAEC-0C7ED01DCE9D}" type="datetimeFigureOut">
              <a:rPr lang="ru-RU" smtClean="0"/>
              <a:pPr/>
              <a:t>27.12.12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EEFA-1E34-4464-A4ED-B45A8F2B12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029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5381-E102-47F2-AAEC-0C7ED01DCE9D}" type="datetimeFigureOut">
              <a:rPr lang="ru-RU" smtClean="0"/>
              <a:pPr/>
              <a:t>27.12.12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EEFA-1E34-4464-A4ED-B45A8F2B123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орнамент_первоб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456428"/>
            <a:ext cx="9144000" cy="401572"/>
          </a:xfrm>
          <a:prstGeom prst="rect">
            <a:avLst/>
          </a:prstGeom>
        </p:spPr>
      </p:pic>
      <p:pic>
        <p:nvPicPr>
          <p:cNvPr id="9" name="Рисунок 8" descr="орнамент_первоб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-20000"/>
          </a:blip>
          <a:stretch>
            <a:fillRect/>
          </a:stretch>
        </p:blipFill>
        <p:spPr>
          <a:xfrm>
            <a:off x="0" y="6456428"/>
            <a:ext cx="9144000" cy="40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821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5381-E102-47F2-AAEC-0C7ED01DCE9D}" type="datetimeFigureOut">
              <a:rPr lang="ru-RU" smtClean="0"/>
              <a:pPr/>
              <a:t>27.12.12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EEFA-1E34-4464-A4ED-B45A8F2B12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845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орнамент_первоб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456428"/>
            <a:ext cx="9144000" cy="40157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5381-E102-47F2-AAEC-0C7ED01DCE9D}" type="datetimeFigureOut">
              <a:rPr lang="ru-RU" smtClean="0"/>
              <a:pPr/>
              <a:t>27.12.12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EEFA-1E34-4464-A4ED-B45A8F2B123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орнамент_первоб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-20000"/>
          </a:blip>
          <a:stretch>
            <a:fillRect/>
          </a:stretch>
        </p:blipFill>
        <p:spPr>
          <a:xfrm>
            <a:off x="0" y="6456428"/>
            <a:ext cx="9144000" cy="40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190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5381-E102-47F2-AAEC-0C7ED01DCE9D}" type="datetimeFigureOut">
              <a:rPr lang="ru-RU" smtClean="0"/>
              <a:pPr/>
              <a:t>27.12.12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EEFA-1E34-4464-A4ED-B45A8F2B12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94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орнамент_первоб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456428"/>
            <a:ext cx="9144000" cy="40157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 anchorCtr="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5381-E102-47F2-AAEC-0C7ED01DCE9D}" type="datetimeFigureOut">
              <a:rPr lang="ru-RU" smtClean="0"/>
              <a:pPr/>
              <a:t>27.12.12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EEFA-1E34-4464-A4ED-B45A8F2B123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орнамент_первоб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-20000"/>
          </a:blip>
          <a:stretch>
            <a:fillRect/>
          </a:stretch>
        </p:blipFill>
        <p:spPr>
          <a:xfrm>
            <a:off x="0" y="6456428"/>
            <a:ext cx="9144000" cy="40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761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рнамент_первоб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456428"/>
            <a:ext cx="9144000" cy="401572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5381-E102-47F2-AAEC-0C7ED01DCE9D}" type="datetimeFigureOut">
              <a:rPr lang="ru-RU" smtClean="0"/>
              <a:pPr/>
              <a:t>27.12.12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EEFA-1E34-4464-A4ED-B45A8F2B12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vert="horz" lIns="91440" tIns="45720" rIns="91440" bIns="45720" rtlCol="0" anchor="t" anchorCtr="0"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sz="3200" dirty="0"/>
          </a:p>
        </p:txBody>
      </p:sp>
      <p:pic>
        <p:nvPicPr>
          <p:cNvPr id="7" name="Рисунок 6" descr="орнамент_первоб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-20000"/>
          </a:blip>
          <a:stretch>
            <a:fillRect/>
          </a:stretch>
        </p:blipFill>
        <p:spPr>
          <a:xfrm>
            <a:off x="0" y="6456428"/>
            <a:ext cx="9144000" cy="40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574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5381-E102-47F2-AAEC-0C7ED01DCE9D}" type="datetimeFigureOut">
              <a:rPr lang="ru-RU" smtClean="0"/>
              <a:pPr/>
              <a:t>27.12.12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EEFA-1E34-4464-A4ED-B45A8F2B12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641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5381-E102-47F2-AAEC-0C7ED01DCE9D}" type="datetimeFigureOut">
              <a:rPr lang="ru-RU" smtClean="0"/>
              <a:pPr/>
              <a:t>27.12.12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AEEFA-1E34-4464-A4ED-B45A8F2B12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212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69762"/>
            <a:ext cx="8640960" cy="11975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95325"/>
            <a:ext cx="8640960" cy="474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45381-E102-47F2-AAEC-0C7ED01DCE9D}" type="datetimeFigureOut">
              <a:rPr lang="ru-RU" smtClean="0"/>
              <a:pPr/>
              <a:t>27.12.12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AEEFA-1E34-4464-A4ED-B45A8F2B12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721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gif"/><Relationship Id="rId9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gif"/><Relationship Id="rId9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26669"/>
            <a:ext cx="1257143" cy="257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7" y="2876400"/>
            <a:ext cx="1564445" cy="342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88000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ПЕРВЫЕ ЛЮДИ</a:t>
            </a:r>
            <a:endParaRPr lang="ru-RU" sz="5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4002" y="3580002"/>
            <a:ext cx="1285079" cy="271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2000" y="3322800"/>
            <a:ext cx="1536508" cy="297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000" y="2592000"/>
            <a:ext cx="1634286" cy="370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410028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237312"/>
            <a:ext cx="5796136" cy="64633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Образовательная система «Школа 2100». </a:t>
            </a:r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Данилов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Д.Д. и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др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Всеобщая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история. 5 класс.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История Древнего мира  § 1</a:t>
            </a:r>
          </a:p>
          <a:p>
            <a:pPr algn="l" fontAlgn="base">
              <a:spcBef>
                <a:spcPts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Автор презентации: Казаринова Н. В. (учитель, г. Йошкар-Ола)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94529" y="6488668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 ООО «</a:t>
            </a:r>
            <a:r>
              <a:rPr lang="ru-RU" dirty="0" err="1"/>
              <a:t>Баласс</a:t>
            </a:r>
            <a:r>
              <a:rPr lang="ru-RU" dirty="0"/>
              <a:t>», 2012</a:t>
            </a:r>
          </a:p>
        </p:txBody>
      </p:sp>
    </p:spTree>
    <p:extLst>
      <p:ext uri="{BB962C8B-B14F-4D97-AF65-F5344CB8AC3E}">
        <p14:creationId xmlns:p14="http://schemas.microsoft.com/office/powerpoint/2010/main" xmlns="" val="20294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ОТ ОБЕЗЬЯНЫ К ЧЕЛОВЕКУ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_1_~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Cartoon-Clipart-Free-18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000" y="1188000"/>
            <a:ext cx="2736000" cy="3348252"/>
          </a:xfrm>
          <a:prstGeom prst="roundRect">
            <a:avLst>
              <a:gd name="adj" fmla="val 10128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000" y="1188000"/>
            <a:ext cx="2148812" cy="3348000"/>
          </a:xfrm>
          <a:prstGeom prst="roundRect">
            <a:avLst>
              <a:gd name="adj" fmla="val 10192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1394" y="1196752"/>
            <a:ext cx="720566" cy="761048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 l="7768" r="7764"/>
          <a:stretch>
            <a:fillRect/>
          </a:stretch>
        </p:blipFill>
        <p:spPr bwMode="auto">
          <a:xfrm>
            <a:off x="6156176" y="1188000"/>
            <a:ext cx="2748124" cy="3348000"/>
          </a:xfrm>
          <a:prstGeom prst="roundRect">
            <a:avLst>
              <a:gd name="adj" fmla="val 8676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Группа 1"/>
          <p:cNvGrpSpPr/>
          <p:nvPr/>
        </p:nvGrpSpPr>
        <p:grpSpPr>
          <a:xfrm>
            <a:off x="252000" y="5685760"/>
            <a:ext cx="8640000" cy="1055608"/>
            <a:chOff x="252000" y="4965680"/>
            <a:chExt cx="8640000" cy="1055608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52000" y="4965680"/>
              <a:ext cx="8640000" cy="1055608"/>
            </a:xfrm>
            <a:prstGeom prst="roundRect">
              <a:avLst/>
            </a:prstGeom>
            <a:blipFill>
              <a:blip r:embed="rId9"/>
              <a:tile tx="0" ty="0" sx="100000" sy="100000" flip="none" algn="tl"/>
            </a:blip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ru-RU" sz="2800" dirty="0"/>
                <a:t>	</a:t>
              </a:r>
              <a:r>
                <a:rPr lang="ru-RU" sz="2800" dirty="0" smtClean="0"/>
                <a:t>Какую группу упомянутых в тексте существ можно считать людьми?</a:t>
              </a:r>
              <a:endParaRPr lang="ru-RU" sz="2800" dirty="0"/>
            </a:p>
          </p:txBody>
        </p:sp>
        <p:sp>
          <p:nvSpPr>
            <p:cNvPr id="16" name="Овал 15"/>
            <p:cNvSpPr>
              <a:spLocks noChangeAspect="1"/>
            </p:cNvSpPr>
            <p:nvPr/>
          </p:nvSpPr>
          <p:spPr>
            <a:xfrm>
              <a:off x="828000" y="5148000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562479" rIns="15240" bIns="56247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251520" y="4734039"/>
            <a:ext cx="2736000" cy="7831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Горилла – потомок </a:t>
            </a:r>
            <a:r>
              <a:rPr lang="ru-RU" sz="2000" dirty="0"/>
              <a:t>дриопитека,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91880" y="4869160"/>
            <a:ext cx="2100028" cy="4426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Австралопитек</a:t>
            </a:r>
            <a:endParaRPr lang="ru-RU" sz="2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72200" y="4869160"/>
            <a:ext cx="2295366" cy="4426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Человек умелый</a:t>
            </a:r>
          </a:p>
        </p:txBody>
      </p:sp>
    </p:spTree>
    <p:extLst>
      <p:ext uri="{BB962C8B-B14F-4D97-AF65-F5344CB8AC3E}">
        <p14:creationId xmlns:p14="http://schemas.microsoft.com/office/powerpoint/2010/main" xmlns="" val="42713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ОТ УМЕЛОГО К РАЗУМНОМУ</a:t>
            </a:r>
          </a:p>
        </p:txBody>
      </p:sp>
      <p:grpSp>
        <p:nvGrpSpPr>
          <p:cNvPr id="2" name="Группа 2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_1_~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3" name="Группа 7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Cartoon-Clipart-Free-18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grpSp>
        <p:nvGrpSpPr>
          <p:cNvPr id="11" name="Группа 10"/>
          <p:cNvGrpSpPr/>
          <p:nvPr/>
        </p:nvGrpSpPr>
        <p:grpSpPr>
          <a:xfrm>
            <a:off x="252000" y="3636570"/>
            <a:ext cx="8640000" cy="1736646"/>
            <a:chOff x="252000" y="3004435"/>
            <a:chExt cx="8640000" cy="1736646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52000" y="3004435"/>
              <a:ext cx="8640000" cy="1736646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 w="127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ru-RU" sz="3200" dirty="0"/>
                <a:t>	</a:t>
              </a:r>
              <a:r>
                <a:rPr lang="ru-RU" sz="3200" dirty="0" smtClean="0"/>
                <a:t>Сделай </a:t>
              </a:r>
              <a:r>
                <a:rPr lang="ru-RU" sz="3200" dirty="0"/>
                <a:t>вывод: с каких событий началась история современного человечества?</a:t>
              </a:r>
            </a:p>
          </p:txBody>
        </p:sp>
        <p:sp>
          <p:nvSpPr>
            <p:cNvPr id="17" name="Овал 16"/>
            <p:cNvSpPr>
              <a:spLocks noChangeAspect="1"/>
            </p:cNvSpPr>
            <p:nvPr/>
          </p:nvSpPr>
          <p:spPr>
            <a:xfrm>
              <a:off x="828000" y="3186000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562479" rIns="15240" bIns="56247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kern="120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52000" y="1988840"/>
            <a:ext cx="8640000" cy="1191816"/>
            <a:chOff x="252000" y="1556792"/>
            <a:chExt cx="8640000" cy="119181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2000" y="1556792"/>
              <a:ext cx="8640000" cy="1191816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 w="127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ru-RU" sz="3200" dirty="0"/>
                <a:t>	</a:t>
              </a:r>
              <a:r>
                <a:rPr lang="ru-RU" sz="3200" dirty="0" smtClean="0"/>
                <a:t>Определи </a:t>
              </a:r>
              <a:r>
                <a:rPr lang="ru-RU" sz="3200" dirty="0"/>
                <a:t>для каждой группы существ, можно ли считать их </a:t>
              </a:r>
              <a:r>
                <a:rPr lang="ru-RU" sz="3200" dirty="0" smtClean="0"/>
                <a:t>людьми</a:t>
              </a:r>
              <a:r>
                <a:rPr lang="ru-RU" sz="3200" dirty="0"/>
                <a:t>.</a:t>
              </a:r>
            </a:p>
          </p:txBody>
        </p:sp>
        <p:sp>
          <p:nvSpPr>
            <p:cNvPr id="18" name="Овал 17"/>
            <p:cNvSpPr>
              <a:spLocks noChangeAspect="1"/>
            </p:cNvSpPr>
            <p:nvPr/>
          </p:nvSpPr>
          <p:spPr>
            <a:xfrm>
              <a:off x="828000" y="1728000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562479" rIns="15240" bIns="56247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kern="1200"/>
            </a:p>
          </p:txBody>
        </p:sp>
      </p:grpSp>
    </p:spTree>
    <p:extLst>
      <p:ext uri="{BB962C8B-B14F-4D97-AF65-F5344CB8AC3E}">
        <p14:creationId xmlns:p14="http://schemas.microsoft.com/office/powerpoint/2010/main" xmlns="" val="42713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ОТ УМЕЛОГО К РАЗУМНОМУ</a:t>
            </a:r>
          </a:p>
        </p:txBody>
      </p:sp>
      <p:grpSp>
        <p:nvGrpSpPr>
          <p:cNvPr id="2" name="Группа 2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_1_~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3" name="Группа 7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Cartoon-Clipart-Free-18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 l="12732" r="9088"/>
          <a:stretch>
            <a:fillRect/>
          </a:stretch>
        </p:blipFill>
        <p:spPr bwMode="auto">
          <a:xfrm>
            <a:off x="252000" y="1188000"/>
            <a:ext cx="2664296" cy="3348000"/>
          </a:xfrm>
          <a:prstGeom prst="roundRect">
            <a:avLst>
              <a:gd name="adj" fmla="val 8555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 l="11323" r="2623"/>
          <a:stretch>
            <a:fillRect/>
          </a:stretch>
        </p:blipFill>
        <p:spPr bwMode="auto">
          <a:xfrm>
            <a:off x="3419872" y="1188000"/>
            <a:ext cx="2748124" cy="3348000"/>
          </a:xfrm>
          <a:prstGeom prst="roundRect">
            <a:avLst>
              <a:gd name="adj" fmla="val 7592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4000" y="1188000"/>
            <a:ext cx="2249970" cy="3348000"/>
          </a:xfrm>
          <a:prstGeom prst="roundRect">
            <a:avLst>
              <a:gd name="adj" fmla="val 9278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4000" y="1188000"/>
            <a:ext cx="696278" cy="752951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8" name="Группа 7"/>
          <p:cNvGrpSpPr/>
          <p:nvPr/>
        </p:nvGrpSpPr>
        <p:grpSpPr>
          <a:xfrm>
            <a:off x="252000" y="5549552"/>
            <a:ext cx="8640000" cy="1191816"/>
            <a:chOff x="252000" y="4965680"/>
            <a:chExt cx="8640000" cy="119181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52000" y="4965680"/>
              <a:ext cx="8640000" cy="1191816"/>
            </a:xfrm>
            <a:prstGeom prst="roundRect">
              <a:avLst/>
            </a:prstGeom>
            <a:blipFill>
              <a:blip r:embed="rId9"/>
              <a:tile tx="0" ty="0" sx="100000" sy="100000" flip="none" algn="tl"/>
            </a:blip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ru-RU" sz="3200" dirty="0"/>
                <a:t>	</a:t>
              </a:r>
              <a:r>
                <a:rPr lang="ru-RU" sz="3200" dirty="0" smtClean="0"/>
                <a:t>Какую группу упомянутых в тексте существ можно считать людьми?</a:t>
              </a:r>
              <a:endParaRPr lang="ru-RU" sz="3200" dirty="0"/>
            </a:p>
          </p:txBody>
        </p:sp>
        <p:sp>
          <p:nvSpPr>
            <p:cNvPr id="16" name="Овал 15"/>
            <p:cNvSpPr>
              <a:spLocks noChangeAspect="1"/>
            </p:cNvSpPr>
            <p:nvPr/>
          </p:nvSpPr>
          <p:spPr>
            <a:xfrm>
              <a:off x="828000" y="5148000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562479" rIns="15240" bIns="56247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kern="1200"/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323528" y="4752000"/>
            <a:ext cx="2557563" cy="4426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000" dirty="0"/>
              <a:t>Древнейшие люди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91317" y="4752000"/>
            <a:ext cx="2176827" cy="4426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000" dirty="0"/>
              <a:t>Неандертальцы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21014" y="4752000"/>
            <a:ext cx="2515482" cy="4426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000" dirty="0"/>
              <a:t>Человек разумный</a:t>
            </a:r>
          </a:p>
        </p:txBody>
      </p:sp>
    </p:spTree>
    <p:extLst>
      <p:ext uri="{BB962C8B-B14F-4D97-AF65-F5344CB8AC3E}">
        <p14:creationId xmlns:p14="http://schemas.microsoft.com/office/powerpoint/2010/main" xmlns="" val="350332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4948475"/>
              </p:ext>
            </p:extLst>
          </p:nvPr>
        </p:nvGraphicFramePr>
        <p:xfrm>
          <a:off x="251520" y="980728"/>
          <a:ext cx="8640960" cy="54726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248"/>
                <a:gridCol w="1512168"/>
                <a:gridCol w="1440160"/>
                <a:gridCol w="2232248"/>
                <a:gridCol w="1224136"/>
              </a:tblGrid>
              <a:tr h="10805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baseline="0" dirty="0" smtClean="0"/>
                        <a:t>Признаки</a:t>
                      </a:r>
                    </a:p>
                    <a:p>
                      <a:pPr algn="ctr"/>
                      <a:r>
                        <a:rPr lang="ru-RU" sz="2000" b="1" kern="1200" baseline="0" dirty="0" smtClean="0"/>
                        <a:t>животного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baseline="0" dirty="0" smtClean="0"/>
                        <a:t>Признаки </a:t>
                      </a:r>
                    </a:p>
                    <a:p>
                      <a:pPr algn="ctr"/>
                      <a:r>
                        <a:rPr lang="ru-RU" sz="2000" b="1" kern="1200" baseline="0" dirty="0" smtClean="0"/>
                        <a:t>человека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baseline="0" dirty="0" smtClean="0"/>
                        <a:t>Признаки</a:t>
                      </a:r>
                    </a:p>
                    <a:p>
                      <a:pPr algn="ctr"/>
                      <a:r>
                        <a:rPr lang="ru-RU" sz="2000" b="1" kern="1200" baseline="0" dirty="0" smtClean="0"/>
                        <a:t>человеческого</a:t>
                      </a:r>
                    </a:p>
                    <a:p>
                      <a:pPr algn="ctr"/>
                      <a:r>
                        <a:rPr lang="ru-RU" sz="2000" b="1" kern="1200" baseline="0" dirty="0" smtClean="0"/>
                        <a:t>общества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ВЫВОД 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7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Дриопитеки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38855"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Австралопитеки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38855"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«Человек</a:t>
                      </a:r>
                    </a:p>
                    <a:p>
                      <a:pPr algn="l"/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умелый»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38855"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«Древнейшие</a:t>
                      </a:r>
                    </a:p>
                    <a:p>
                      <a:pPr algn="l"/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люди»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38855"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Неандертальцы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38855">
                <a:tc>
                  <a:txBody>
                    <a:bodyPr/>
                    <a:lstStyle/>
                    <a:p>
                      <a:pPr algn="l"/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«Человек</a:t>
                      </a:r>
                    </a:p>
                    <a:p>
                      <a:pPr algn="l"/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разумный»</a:t>
                      </a:r>
                      <a:endParaRPr lang="ru-RU" sz="20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252000" y="2042854"/>
            <a:ext cx="8640000" cy="282630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65125"/>
            <a:r>
              <a:rPr lang="ru-RU" sz="3200" b="1" dirty="0" smtClean="0">
                <a:solidFill>
                  <a:srgbClr val="0070C0"/>
                </a:solidFill>
              </a:rPr>
              <a:t>Программный уровень. </a:t>
            </a:r>
            <a:r>
              <a:rPr lang="ru-RU" sz="3200" dirty="0" smtClean="0"/>
              <a:t>Используя текст § 1, заполните таблицу. Сделайте вывод для каждой группы живых существ: можно ли их считать людьми, а их объединения обществом.</a:t>
            </a:r>
            <a:endParaRPr lang="ru-RU" sz="3200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ОТ УМЕЛОГО К РАЗУМНОМУ</a:t>
            </a:r>
          </a:p>
        </p:txBody>
      </p:sp>
      <p:grpSp>
        <p:nvGrpSpPr>
          <p:cNvPr id="2" name="Группа 2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_1_~1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3" name="Группа 7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Cartoon-Clipart-Free-18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42481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grpSp>
        <p:nvGrpSpPr>
          <p:cNvPr id="2" name="Группа 2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_1_~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3" name="Группа 7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Cartoon-Clipart-Free-18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14" name="Скругленный прямоугольник 13"/>
          <p:cNvSpPr/>
          <p:nvPr/>
        </p:nvSpPr>
        <p:spPr>
          <a:xfrm>
            <a:off x="252000" y="1368000"/>
            <a:ext cx="8640000" cy="4680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ЛЮДИ ВИДА «ЧЕЛОВЕК РАЗУМНЫЙ» ВЫТЕСНИЛИ ОТОВСЮДУ НЕАНДЕРТАЛЬЦЕВ, И ВСЕ СОВРЕМЕННЫЕ ОБИТАТЕЛИ ПЛАНЕТЫ – ПОТОМКИ ЭТИХ ЛЮДЕЙ.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3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252000" y="2132856"/>
            <a:ext cx="8640000" cy="2678073"/>
            <a:chOff x="252000" y="2060848"/>
            <a:chExt cx="8640000" cy="2678073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52000" y="2060848"/>
              <a:ext cx="8640000" cy="2678073"/>
            </a:xfrm>
            <a:prstGeom prst="roundRect">
              <a:avLst>
                <a:gd name="adj" fmla="val 8930"/>
              </a:avLst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ru-RU" sz="3200" dirty="0"/>
                <a:t>	</a:t>
              </a:r>
              <a:r>
                <a:rPr lang="ru-RU" sz="3200" dirty="0" smtClean="0"/>
                <a:t>Обсудите, есть ли противоречие между религией и наукой по вопросу происхождения человеческого общества. (Твоя позиция может быть любой, но постарайся её объяснить.)</a:t>
              </a:r>
              <a:endParaRPr lang="ru-RU" sz="3200" dirty="0"/>
            </a:p>
          </p:txBody>
        </p:sp>
        <p:sp>
          <p:nvSpPr>
            <p:cNvPr id="14" name="Овал 13"/>
            <p:cNvSpPr>
              <a:spLocks noChangeAspect="1"/>
            </p:cNvSpPr>
            <p:nvPr/>
          </p:nvSpPr>
          <p:spPr>
            <a:xfrm>
              <a:off x="972000" y="2289209"/>
              <a:ext cx="252000" cy="25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1" tIns="562479" rIns="15240" bIns="56247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/>
          </p:blipFill>
          <p:spPr>
            <a:xfrm>
              <a:off x="467544" y="2253177"/>
              <a:ext cx="324196" cy="3117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 smtClean="0"/>
              <a:t>ПРИМЕНЯЕМ НОВЫЕ ЗАНАНИЯ</a:t>
            </a:r>
            <a:endParaRPr lang="ru-RU" sz="3600" spc="-150" dirty="0"/>
          </a:p>
        </p:txBody>
      </p:sp>
      <p:grpSp>
        <p:nvGrpSpPr>
          <p:cNvPr id="2" name="Группа 2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_1_~1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3" name="Группа 7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Cartoon-Clipart-Free-18.gif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2713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_1_~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3" name="Группа 7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Cartoon-Clipart-Free-18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/>
              <a:t>ПРИМЕНЯЕМ НОВЫЕ ЗАНАНИЯ</a:t>
            </a:r>
            <a:endParaRPr lang="ru-RU" sz="36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5576617"/>
              </p:ext>
            </p:extLst>
          </p:nvPr>
        </p:nvGraphicFramePr>
        <p:xfrm>
          <a:off x="252000" y="3494112"/>
          <a:ext cx="86400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9760"/>
                <a:gridCol w="64802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Позиция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Я считаю, что 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Аргумент (ы)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потому что________________________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  <a:br>
                        <a:rPr lang="ru-RU" sz="2400" u="none" strike="noStrike" kern="1200" baseline="0" dirty="0" smtClean="0"/>
                      </a:br>
                      <a:r>
                        <a:rPr lang="ru-RU" sz="2400" u="none" strike="noStrike" kern="1200" baseline="0" dirty="0" smtClean="0"/>
                        <a:t>_________________________________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252000" y="1196752"/>
            <a:ext cx="8640000" cy="1736646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7188"/>
            <a:r>
              <a:rPr lang="ru-RU" sz="3200" b="1" dirty="0">
                <a:solidFill>
                  <a:srgbClr val="0070C0"/>
                </a:solidFill>
              </a:rPr>
              <a:t>Программный уровень</a:t>
            </a:r>
            <a:r>
              <a:rPr lang="ru-RU" sz="3200" b="1" dirty="0" smtClean="0">
                <a:solidFill>
                  <a:srgbClr val="0070C0"/>
                </a:solidFill>
              </a:rPr>
              <a:t>. </a:t>
            </a:r>
            <a:r>
              <a:rPr lang="ru-RU" sz="3200" dirty="0" smtClean="0"/>
              <a:t>Запиши </a:t>
            </a:r>
            <a:r>
              <a:rPr lang="ru-RU" sz="3200" dirty="0"/>
              <a:t>свое мнение и приведи один – два аргумента </a:t>
            </a:r>
            <a:r>
              <a:rPr lang="ru-RU" sz="3200" dirty="0" smtClean="0"/>
              <a:t>в подтверждение </a:t>
            </a:r>
            <a:r>
              <a:rPr lang="ru-RU" sz="3200" dirty="0"/>
              <a:t>своей точки зрения.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42713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467544" y="908720"/>
            <a:ext cx="8208000" cy="612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800" dirty="0" smtClean="0"/>
              <a:t>С чего начинается история, с Адама и Евы?</a:t>
            </a:r>
            <a:endParaRPr lang="ru-RU" sz="2800" dirty="0"/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736" y="5315317"/>
            <a:ext cx="287999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59545" y="5048597"/>
            <a:ext cx="833293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mic Sans MS" pitchFamily="66" charset="0"/>
              <a:buChar char="—"/>
            </a:pPr>
            <a:r>
              <a:rPr lang="ru-RU" sz="2600" dirty="0" smtClean="0"/>
              <a:t>Посовещайтесь в парах, какой проблемный вопрос можно задать на основе противоречия?</a:t>
            </a:r>
          </a:p>
          <a:p>
            <a:pPr marL="285750" indent="-285750">
              <a:buFont typeface="Comic Sans MS" pitchFamily="66" charset="0"/>
              <a:buChar char="—"/>
            </a:pPr>
            <a:r>
              <a:rPr lang="ru-RU" sz="2600" dirty="0" smtClean="0"/>
              <a:t>Сформулируйте проблему, запишите ее в тетради и сравни её с авторской</a:t>
            </a:r>
            <a:endParaRPr lang="ru-RU" sz="2600" dirty="0"/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ОПРЕДЕЛЯЕМ ПРОБЛЕМУ</a:t>
            </a:r>
            <a:endParaRPr lang="ru-RU" dirty="0"/>
          </a:p>
        </p:txBody>
      </p:sp>
      <p:sp>
        <p:nvSpPr>
          <p:cNvPr id="21" name="Содержимое 20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3600000" cy="3348000"/>
          </a:xfrm>
          <a:prstGeom prst="roundRect">
            <a:avLst>
              <a:gd name="adj" fmla="val 8506"/>
            </a:avLst>
          </a:prstGeom>
          <a:ln w="4445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500" b="1" u="sng" dirty="0" smtClean="0"/>
              <a:t>Источниковед:</a:t>
            </a:r>
            <a:r>
              <a:rPr lang="ru-RU" sz="2500" dirty="0" smtClean="0"/>
              <a:t> Согласно Библии… </a:t>
            </a:r>
            <a:r>
              <a:rPr lang="ru-RU" sz="2500" u="sng" dirty="0" smtClean="0">
                <a:solidFill>
                  <a:srgbClr val="C00000"/>
                </a:solidFill>
              </a:rPr>
              <a:t>создал Господь Бог человека из праха земного</a:t>
            </a:r>
            <a:r>
              <a:rPr lang="ru-RU" sz="2500" dirty="0" smtClean="0"/>
              <a:t>, и вдунул в лицо его дыхание жизни, и стал человек душою живою</a:t>
            </a:r>
            <a:endParaRPr lang="ru-RU" sz="2500" dirty="0"/>
          </a:p>
        </p:txBody>
      </p:sp>
      <p:sp>
        <p:nvSpPr>
          <p:cNvPr id="22" name="Содержимое 21"/>
          <p:cNvSpPr>
            <a:spLocks noGrp="1"/>
          </p:cNvSpPr>
          <p:nvPr>
            <p:ph sz="half" idx="2"/>
          </p:nvPr>
        </p:nvSpPr>
        <p:spPr>
          <a:xfrm>
            <a:off x="5292000" y="1628800"/>
            <a:ext cx="3600000" cy="3348000"/>
          </a:xfrm>
          <a:prstGeom prst="roundRect">
            <a:avLst>
              <a:gd name="adj" fmla="val 7189"/>
            </a:avLst>
          </a:prstGeom>
          <a:ln w="4445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600" b="1" u="sng" dirty="0" smtClean="0"/>
              <a:t>Археолог:</a:t>
            </a:r>
            <a:r>
              <a:rPr lang="ru-RU" sz="2600" b="1" dirty="0" smtClean="0"/>
              <a:t> </a:t>
            </a:r>
            <a:r>
              <a:rPr lang="ru-RU" sz="2600" u="sng" dirty="0" smtClean="0">
                <a:solidFill>
                  <a:srgbClr val="00B050"/>
                </a:solidFill>
              </a:rPr>
              <a:t>Дальними предками людей являются древние обезьяны</a:t>
            </a:r>
            <a:r>
              <a:rPr lang="ru-RU" sz="2600" dirty="0" smtClean="0"/>
              <a:t>, которые за миллионы поколений стали людьми.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3762000" y="2348920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>
            <a:off x="3762000" y="3429000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92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ая прямоугольная выноска 19"/>
          <p:cNvSpPr/>
          <p:nvPr/>
        </p:nvSpPr>
        <p:spPr>
          <a:xfrm>
            <a:off x="612000" y="1800000"/>
            <a:ext cx="7920000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И С КАКОГО СОБЫТИЯ НАЧАЛАСЬ ИСТОРИЯ ЧЕЛОВЕЧЕСТВА?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84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1" name="Группа 3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_1_~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16" name="Группа 8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Cartoon-Clipart-Free-18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ОПРЕДЕЛЯЕМ ПРОБЛЕМУ</a:t>
            </a:r>
          </a:p>
        </p:txBody>
      </p:sp>
    </p:spTree>
    <p:extLst>
      <p:ext uri="{BB962C8B-B14F-4D97-AF65-F5344CB8AC3E}">
        <p14:creationId xmlns:p14="http://schemas.microsoft.com/office/powerpoint/2010/main" xmlns="" val="26137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/>
              <a:t>ВСПОМИНАЕМ ТО, ЧТО ЗНАЕМ</a:t>
            </a: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107504" y="968112"/>
          <a:ext cx="8893174" cy="543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4032448"/>
                <a:gridCol w="2412454"/>
              </a:tblGrid>
              <a:tr h="104308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ОБЕЗЬЯНА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Отличительные признаки 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</a:t>
                      </a:r>
                      <a:endParaRPr lang="ru-RU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206952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Передвижение на четырёх конечностях.</a:t>
                      </a:r>
                    </a:p>
                    <a:p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Прямохождение.</a:t>
                      </a:r>
                      <a:endParaRPr lang="ru-RU" sz="2400" b="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12826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Скошенный лоб.</a:t>
                      </a:r>
                    </a:p>
                    <a:p>
                      <a:pPr algn="l"/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Большая черепная коробка.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8053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 Общение с помощью речи.</a:t>
                      </a:r>
                    </a:p>
                    <a:p>
                      <a:pPr algn="l"/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 Общение с помощью жестов и звуков.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_1_~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Cartoon-Clipart-Free-18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pic>
        <p:nvPicPr>
          <p:cNvPr id="13" name="Рисунок 12" descr="3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1520" y="2923288"/>
            <a:ext cx="2121466" cy="3170008"/>
          </a:xfrm>
          <a:prstGeom prst="rect">
            <a:avLst/>
          </a:prstGeom>
        </p:spPr>
      </p:pic>
      <p:pic>
        <p:nvPicPr>
          <p:cNvPr id="15" name="Рисунок 14" descr="Captain_caveman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2348880"/>
            <a:ext cx="2447544" cy="33528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2000" y="1772419"/>
            <a:ext cx="8640000" cy="3744813"/>
          </a:xfrm>
          <a:prstGeom prst="roundRect">
            <a:avLst>
              <a:gd name="adj" fmla="val 10068"/>
            </a:avLst>
          </a:prstGeom>
          <a:blipFill>
            <a:blip r:embed="rId7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7188"/>
            <a:r>
              <a:rPr lang="ru-RU" sz="3200" b="1" dirty="0" smtClean="0">
                <a:solidFill>
                  <a:srgbClr val="0070C0"/>
                </a:solidFill>
              </a:rPr>
              <a:t>Необходимый уровень</a:t>
            </a:r>
            <a:r>
              <a:rPr lang="ru-RU" sz="3200" dirty="0" smtClean="0">
                <a:solidFill>
                  <a:srgbClr val="0070C0"/>
                </a:solidFill>
              </a:rPr>
              <a:t>. </a:t>
            </a:r>
            <a:r>
              <a:rPr lang="ru-RU" sz="3200" dirty="0" smtClean="0"/>
              <a:t>С </a:t>
            </a:r>
            <a:r>
              <a:rPr lang="ru-RU" sz="3200" dirty="0"/>
              <a:t>помощью стрелок соедини отличительные признаки </a:t>
            </a:r>
            <a:r>
              <a:rPr lang="ru-RU" sz="3200" dirty="0" smtClean="0"/>
              <a:t>со словами </a:t>
            </a:r>
            <a:r>
              <a:rPr lang="ru-RU" sz="3200" dirty="0"/>
              <a:t>«обезьяна» или «человек» в каждой паре: признаки </a:t>
            </a:r>
            <a:r>
              <a:rPr lang="ru-RU" sz="3200" dirty="0" smtClean="0"/>
              <a:t>1–2, 3–4</a:t>
            </a:r>
            <a:r>
              <a:rPr lang="ru-RU" sz="3200" dirty="0"/>
              <a:t>, 5–6, </a:t>
            </a:r>
            <a:r>
              <a:rPr lang="ru-RU" sz="3200" dirty="0" smtClean="0"/>
              <a:t>7–8.</a:t>
            </a:r>
          </a:p>
          <a:p>
            <a:pPr indent="357188"/>
            <a:r>
              <a:rPr lang="ru-RU" sz="3200" b="1" dirty="0" smtClean="0">
                <a:solidFill>
                  <a:srgbClr val="0070C0"/>
                </a:solidFill>
              </a:rPr>
              <a:t>Программный </a:t>
            </a:r>
            <a:r>
              <a:rPr lang="ru-RU" sz="3200" b="1" dirty="0">
                <a:solidFill>
                  <a:srgbClr val="0070C0"/>
                </a:solidFill>
              </a:rPr>
              <a:t>уровень</a:t>
            </a:r>
            <a:r>
              <a:rPr lang="ru-RU" sz="3200" dirty="0">
                <a:solidFill>
                  <a:srgbClr val="0070C0"/>
                </a:solidFill>
              </a:rPr>
              <a:t>. </a:t>
            </a:r>
            <a:r>
              <a:rPr lang="ru-RU" sz="3200" dirty="0"/>
              <a:t>Распредели стрелками все признаки с 1 по 13.</a:t>
            </a:r>
          </a:p>
        </p:txBody>
      </p:sp>
    </p:spTree>
    <p:extLst>
      <p:ext uri="{BB962C8B-B14F-4D97-AF65-F5344CB8AC3E}">
        <p14:creationId xmlns:p14="http://schemas.microsoft.com/office/powerpoint/2010/main" xmlns="" val="427133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/>
              <a:t>ВСПОМИНАЕМ ТО, ЧТО ЗНАЕМ</a:t>
            </a: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72607025"/>
              </p:ext>
            </p:extLst>
          </p:nvPr>
        </p:nvGraphicFramePr>
        <p:xfrm>
          <a:off x="107504" y="968112"/>
          <a:ext cx="8893174" cy="54376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4032448"/>
                <a:gridCol w="2412454"/>
              </a:tblGrid>
              <a:tr h="104308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ОБЕЗЬЯНА</a:t>
                      </a:r>
                      <a:endParaRPr lang="ru-RU" sz="32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Отличительные признаки </a:t>
                      </a:r>
                      <a:endParaRPr lang="ru-RU" sz="32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</a:t>
                      </a:r>
                      <a:endParaRPr lang="ru-RU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701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  Возможность обдумывать свои действия по ходу самих действий, одновременно использовать готовые или слегка доработанные предметы.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  Возможность предвидеть результаты своих действий, изготовить вещь по заранее заданному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образцу, плану.</a:t>
                      </a:r>
                      <a:endParaRPr lang="ru-RU" sz="24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_1_~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Cartoon-Clipart-Free-18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pic>
        <p:nvPicPr>
          <p:cNvPr id="13" name="Рисунок 12" descr="3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1520" y="2923288"/>
            <a:ext cx="2121466" cy="3170008"/>
          </a:xfrm>
          <a:prstGeom prst="rect">
            <a:avLst/>
          </a:prstGeom>
        </p:spPr>
      </p:pic>
      <p:pic>
        <p:nvPicPr>
          <p:cNvPr id="15" name="Рисунок 14" descr="Captain_caveman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2348880"/>
            <a:ext cx="2447544" cy="33528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13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/>
              <a:t>ВСПОМИНАЕМ ТО, ЧТО ЗНАЕМ</a:t>
            </a: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86586035"/>
              </p:ext>
            </p:extLst>
          </p:nvPr>
        </p:nvGraphicFramePr>
        <p:xfrm>
          <a:off x="107504" y="968112"/>
          <a:ext cx="8893174" cy="543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4032448"/>
                <a:gridCol w="2412454"/>
              </a:tblGrid>
              <a:tr h="104308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ОБЕЗЬЯНА</a:t>
                      </a:r>
                      <a:endParaRPr lang="ru-RU" sz="32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Отличительные признаки </a:t>
                      </a:r>
                      <a:endParaRPr lang="ru-RU" sz="32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</a:t>
                      </a:r>
                      <a:endParaRPr lang="ru-RU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701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 Способность сделать новую вещь, которую еще никто не делал (творчество).</a:t>
                      </a:r>
                    </a:p>
                    <a:p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10. Способность жертвовать чем-то необходимым ему самому ради другого.</a:t>
                      </a:r>
                    </a:p>
                    <a:p>
                      <a:endParaRPr lang="ru-RU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_1_~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Cartoon-Clipart-Free-18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pic>
        <p:nvPicPr>
          <p:cNvPr id="13" name="Рисунок 12" descr="3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1520" y="2923288"/>
            <a:ext cx="2121466" cy="3170008"/>
          </a:xfrm>
          <a:prstGeom prst="rect">
            <a:avLst/>
          </a:prstGeom>
        </p:spPr>
      </p:pic>
      <p:pic>
        <p:nvPicPr>
          <p:cNvPr id="15" name="Рисунок 14" descr="Captain_caveman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2348880"/>
            <a:ext cx="244754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13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/>
              <a:t>ВСПОМИНАЕМ ТО, ЧТО ЗНАЕМ</a:t>
            </a: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60185846"/>
              </p:ext>
            </p:extLst>
          </p:nvPr>
        </p:nvGraphicFramePr>
        <p:xfrm>
          <a:off x="107504" y="968112"/>
          <a:ext cx="8893174" cy="5436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/>
                <a:gridCol w="4032448"/>
                <a:gridCol w="2412454"/>
              </a:tblGrid>
              <a:tr h="104308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ОБЕЗЬЯНА</a:t>
                      </a:r>
                      <a:endParaRPr lang="ru-RU" sz="32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Отличительные признаки </a:t>
                      </a:r>
                      <a:endParaRPr lang="ru-RU" sz="32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ЧЕЛОВЕК</a:t>
                      </a:r>
                      <a:endParaRPr lang="ru-RU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701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 Способность матери отдавать необходимую ей пищу своему детенышу</a:t>
                      </a:r>
                    </a:p>
                    <a:p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 Способность испытывать угрызения совести, чувства дружбы и любви.</a:t>
                      </a:r>
                    </a:p>
                    <a:p>
                      <a:r>
                        <a:rPr lang="ru-RU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 Способность испытывать радость, вину, привязанность.</a:t>
                      </a:r>
                      <a:endParaRPr lang="ru-RU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_1_~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Cartoon-Clipart-Free-18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pic>
        <p:nvPicPr>
          <p:cNvPr id="13" name="Рисунок 12" descr="3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1520" y="2923288"/>
            <a:ext cx="2121466" cy="3170008"/>
          </a:xfrm>
          <a:prstGeom prst="rect">
            <a:avLst/>
          </a:prstGeom>
        </p:spPr>
      </p:pic>
      <p:pic>
        <p:nvPicPr>
          <p:cNvPr id="15" name="Рисунок 14" descr="Captain_caveman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2348880"/>
            <a:ext cx="244754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13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150" dirty="0"/>
              <a:t>ВСПОМИНАЕМ ТО, ЧТО ЗНАЕМ</a:t>
            </a: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32654717"/>
              </p:ext>
            </p:extLst>
          </p:nvPr>
        </p:nvGraphicFramePr>
        <p:xfrm>
          <a:off x="250825" y="1196753"/>
          <a:ext cx="8642350" cy="2950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1335"/>
                <a:gridCol w="2881015"/>
              </a:tblGrid>
              <a:tr h="1424347">
                <a:tc>
                  <a:txBody>
                    <a:bodyPr/>
                    <a:lstStyle/>
                    <a:p>
                      <a:pPr algn="ctr"/>
                      <a:r>
                        <a:rPr lang="ru-RU" sz="2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Виды исторических источников, свидетельствующих о деятельности первых людей</a:t>
                      </a:r>
                      <a:endParaRPr lang="ru-RU" sz="2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Способы</a:t>
                      </a:r>
                    </a:p>
                    <a:p>
                      <a:pPr algn="ctr"/>
                      <a:r>
                        <a:rPr lang="ru-RU" sz="2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датировки источников</a:t>
                      </a:r>
                      <a:endParaRPr lang="ru-RU" sz="2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869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1.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0869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2.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0869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3.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_1_~1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Cartoon-Clipart-Free-18.gif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17" name="Скругленный прямоугольник 16"/>
          <p:cNvSpPr/>
          <p:nvPr/>
        </p:nvSpPr>
        <p:spPr>
          <a:xfrm>
            <a:off x="252000" y="4372267"/>
            <a:ext cx="8640000" cy="200906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36000" bIns="36000" anchor="ctr" anchorCtr="0">
            <a:spAutoFit/>
          </a:bodyPr>
          <a:lstStyle/>
          <a:p>
            <a:pPr indent="365125"/>
            <a:r>
              <a:rPr lang="ru-RU" sz="2800" b="1" dirty="0" smtClean="0">
                <a:solidFill>
                  <a:srgbClr val="0070C0"/>
                </a:solidFill>
              </a:rPr>
              <a:t>Необходимый уровень. </a:t>
            </a:r>
            <a:r>
              <a:rPr lang="ru-RU" sz="2800" dirty="0" smtClean="0"/>
              <a:t>Заполни первую колонку таблицы.</a:t>
            </a:r>
          </a:p>
          <a:p>
            <a:pPr indent="365125"/>
            <a:r>
              <a:rPr lang="ru-RU" sz="2800" b="1" dirty="0" smtClean="0">
                <a:solidFill>
                  <a:srgbClr val="0070C0"/>
                </a:solidFill>
              </a:rPr>
              <a:t>Программный уровень. </a:t>
            </a:r>
            <a:r>
              <a:rPr lang="ru-RU" sz="2800" dirty="0" smtClean="0"/>
              <a:t>Заполни обе колонки таблицы.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2713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grpSp>
        <p:nvGrpSpPr>
          <p:cNvPr id="2" name="Группа 2"/>
          <p:cNvGrpSpPr/>
          <p:nvPr/>
        </p:nvGrpSpPr>
        <p:grpSpPr>
          <a:xfrm>
            <a:off x="19826" y="-45053"/>
            <a:ext cx="969163" cy="124180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568" y="764704"/>
              <a:ext cx="432048" cy="28803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5496" y="1700808"/>
              <a:ext cx="395536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3528" y="1484883"/>
              <a:ext cx="936104" cy="28793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_1_~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9"/>
            <a:stretch>
              <a:fillRect/>
            </a:stretch>
          </p:blipFill>
          <p:spPr>
            <a:xfrm>
              <a:off x="-19448" y="332656"/>
              <a:ext cx="1783136" cy="1999120"/>
            </a:xfrm>
            <a:prstGeom prst="rect">
              <a:avLst/>
            </a:prstGeom>
          </p:spPr>
        </p:pic>
      </p:grpSp>
      <p:grpSp>
        <p:nvGrpSpPr>
          <p:cNvPr id="3" name="Группа 7"/>
          <p:cNvGrpSpPr/>
          <p:nvPr/>
        </p:nvGrpSpPr>
        <p:grpSpPr>
          <a:xfrm>
            <a:off x="8241296" y="-27384"/>
            <a:ext cx="956964" cy="1224136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92" y="144016"/>
              <a:ext cx="288032" cy="43204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Cartoon-Clipart-Free-18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7" r="17008" b="5669"/>
            <a:stretch>
              <a:fillRect/>
            </a:stretch>
          </p:blipFill>
          <p:spPr>
            <a:xfrm>
              <a:off x="7452320" y="-8901"/>
              <a:ext cx="1691681" cy="2645813"/>
            </a:xfrm>
            <a:prstGeom prst="rect">
              <a:avLst/>
            </a:prstGeom>
          </p:spPr>
        </p:pic>
      </p:grpSp>
      <p:sp>
        <p:nvSpPr>
          <p:cNvPr id="8" name="Скругленный прямоугольник 7"/>
          <p:cNvSpPr/>
          <p:nvPr/>
        </p:nvSpPr>
        <p:spPr>
          <a:xfrm>
            <a:off x="252000" y="1772816"/>
            <a:ext cx="864048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ОТ ОБЕЗЬЯНЫ К ЧЕЛОВЕКУ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2000" y="3469650"/>
            <a:ext cx="864048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ОТ УМЕЛОГО К РАЗУМНОМУ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3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2184</TotalTime>
  <Words>791</Words>
  <Application>Microsoft Office PowerPoint</Application>
  <PresentationFormat>Экран (4:3)</PresentationFormat>
  <Paragraphs>132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Тема1</vt:lpstr>
      <vt:lpstr>ПЕРВЫЕ ЛЮДИ</vt:lpstr>
      <vt:lpstr>ОПРЕДЕЛЯЕМ ПРОБЛЕМУ</vt:lpstr>
      <vt:lpstr>ОПРЕДЕЛЯЕМ ПРОБЛЕМУ</vt:lpstr>
      <vt:lpstr>ВСПОМИНАЕМ ТО, ЧТО ЗНАЕМ</vt:lpstr>
      <vt:lpstr>ВСПОМИНАЕМ ТО, ЧТО ЗНАЕМ</vt:lpstr>
      <vt:lpstr>ВСПОМИНАЕМ ТО, ЧТО ЗНАЕМ</vt:lpstr>
      <vt:lpstr>ВСПОМИНАЕМ ТО, ЧТО ЗНАЕМ</vt:lpstr>
      <vt:lpstr>ВСПОМИНАЕМ ТО, ЧТО ЗНАЕМ</vt:lpstr>
      <vt:lpstr>ОТКРЫВАЕМ НОВЫЕ ЗНАНИЯ</vt:lpstr>
      <vt:lpstr>ОТ ОБЕЗЬЯНЫ К ЧЕЛОВЕКУ</vt:lpstr>
      <vt:lpstr>ОТ УМЕЛОГО К РАЗУМНОМУ</vt:lpstr>
      <vt:lpstr>ОТ УМЕЛОГО К РАЗУМНОМУ</vt:lpstr>
      <vt:lpstr>ОТ УМЕЛОГО К РАЗУМНОМУ</vt:lpstr>
      <vt:lpstr>ОТКРЫВАЕМ НОВЫЕ ЗНАНИЯ</vt:lpstr>
      <vt:lpstr>ПРИМЕНЯЕМ НОВЫЕ ЗАНАНИЯ</vt:lpstr>
      <vt:lpstr>ПРИМЕНЯЕМ НОВЫЕ ЗАНАНИЯ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ЛЮДИ</dc:title>
  <dc:creator>Telli</dc:creator>
  <cp:lastModifiedBy>мультимедийный кабинет</cp:lastModifiedBy>
  <cp:revision>120</cp:revision>
  <dcterms:created xsi:type="dcterms:W3CDTF">2012-04-08T10:41:27Z</dcterms:created>
  <dcterms:modified xsi:type="dcterms:W3CDTF">2012-12-27T12:23:39Z</dcterms:modified>
</cp:coreProperties>
</file>