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69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9" r:id="rId13"/>
    <p:sldId id="280" r:id="rId14"/>
    <p:sldId id="281" r:id="rId15"/>
    <p:sldId id="266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F4D10"/>
    <a:srgbClr val="008000"/>
    <a:srgbClr val="800000"/>
    <a:srgbClr val="151515"/>
    <a:srgbClr val="242424"/>
    <a:srgbClr val="000000"/>
    <a:srgbClr val="44444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24" autoAdjust="0"/>
    <p:restoredTop sz="94556" autoAdjust="0"/>
  </p:normalViewPr>
  <p:slideViewPr>
    <p:cSldViewPr>
      <p:cViewPr varScale="1">
        <p:scale>
          <a:sx n="69" d="100"/>
          <a:sy n="69" d="100"/>
        </p:scale>
        <p:origin x="-780" y="-96"/>
      </p:cViewPr>
      <p:guideLst>
        <p:guide orient="horz" pos="3657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B06060-9DA0-45E3-BAE8-BA89E5499D3B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E3E84D-76EB-4B46-BEBA-C8E5F6CCA8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163049-B4B5-4044-B06A-66E2D003DB75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49C732-F66C-4EBE-8181-A2ADA17F53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B640F-5B19-49D5-9043-1C539C135C48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7095D9-047B-4294-AEAD-B08F1CB006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46D22B-BDEB-416A-A6E2-51AB0EE9E788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9A59CC-FD94-4FF8-B39C-E45819EDA3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84BDA5-F24F-41A4-8587-7DC414591BEA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017880-4398-487C-B879-3456F60C6C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71C36-69DE-4920-8433-2152066FC835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6513B7-AA07-4CE4-B786-AA7B94AF3E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9680CF-7F8C-4539-952E-28A87156062B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BD7BB-5271-4FEE-8BD8-07262E1179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0B7E04-6C79-483B-AC64-EF20DBC6A34C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27FD66-2E08-46F0-BFEB-EF05BB9D29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695F13-BFAD-4A92-AD29-A5559738759A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56FDB-0A1A-443D-991F-7F70A22ECA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4B569B-D101-4BB4-9B03-ADBCF6CC51AB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7DF22D-C1BF-4C5C-933C-C2BD04A8F6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503438-2995-4AEC-9C24-F6D266ACB8B5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62E2-1A4B-4878-AB04-F300FAD96A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1776B76-E4D7-4BCB-AAEE-8B2401193302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ED0B3FD-30C9-44C0-BCDF-8B7C555F71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Box 3"/>
          <p:cNvSpPr txBox="1">
            <a:spLocks noChangeArrowheads="1"/>
          </p:cNvSpPr>
          <p:nvPr/>
        </p:nvSpPr>
        <p:spPr bwMode="auto">
          <a:xfrm>
            <a:off x="0" y="3578225"/>
            <a:ext cx="9144000" cy="19208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1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.1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.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 Обыкновенные дроби.</a:t>
            </a:r>
            <a:endParaRPr lang="en-US" sz="30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Основное свойство дроби.</a:t>
            </a:r>
            <a:endParaRPr lang="en-US" sz="30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Приведение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дробей</a:t>
            </a:r>
            <a:endParaRPr lang="en-US" sz="30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к общему знаменателю</a:t>
            </a:r>
          </a:p>
        </p:txBody>
      </p:sp>
      <p:sp>
        <p:nvSpPr>
          <p:cNvPr id="13314" name="TextBox 10"/>
          <p:cNvSpPr txBox="1">
            <a:spLocks noChangeArrowheads="1"/>
          </p:cNvSpPr>
          <p:nvPr/>
        </p:nvSpPr>
        <p:spPr bwMode="auto">
          <a:xfrm>
            <a:off x="0" y="6334125"/>
            <a:ext cx="2051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rgbClr val="0F4D10"/>
                </a:solidFill>
                <a:latin typeface="Verdana" pitchFamily="34" charset="0"/>
              </a:rPr>
              <a:t>Школа 2100</a:t>
            </a:r>
          </a:p>
          <a:p>
            <a:r>
              <a:rPr lang="en-US" sz="1400" b="1">
                <a:solidFill>
                  <a:srgbClr val="0F4D10"/>
                </a:solidFill>
                <a:latin typeface="Verdana" pitchFamily="34" charset="0"/>
              </a:rPr>
              <a:t>school2100.ru</a:t>
            </a:r>
            <a:endParaRPr lang="ru-RU" sz="1400" b="1">
              <a:solidFill>
                <a:srgbClr val="0F4D10"/>
              </a:solidFill>
              <a:latin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-26988"/>
            <a:ext cx="3132138" cy="900113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Презентация для учебника</a:t>
            </a:r>
          </a:p>
          <a:p>
            <a:pPr algn="ctr">
              <a:defRPr/>
            </a:pP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Козлова С. А., Рубин А. Г.</a:t>
            </a:r>
          </a:p>
          <a:p>
            <a:pPr algn="ctr">
              <a:defRPr/>
            </a:pP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«Математика,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6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 класс. Ч.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1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»</a:t>
            </a:r>
          </a:p>
        </p:txBody>
      </p:sp>
      <p:sp>
        <p:nvSpPr>
          <p:cNvPr id="13316" name="TextBox 5"/>
          <p:cNvSpPr txBox="1">
            <a:spLocks noChangeArrowheads="1"/>
          </p:cNvSpPr>
          <p:nvPr/>
        </p:nvSpPr>
        <p:spPr bwMode="auto">
          <a:xfrm>
            <a:off x="0" y="2276475"/>
            <a:ext cx="9144000" cy="10064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ГЛАВА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I. 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ПОВТОРЕНИЕ.</a:t>
            </a:r>
            <a:endParaRPr lang="en-US" sz="30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ОБЫКНОВЕННЫЕ ДРОБИ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0" name="TextBox 8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Сокращение дробей</a:t>
            </a:r>
          </a:p>
        </p:txBody>
      </p:sp>
      <p:sp>
        <p:nvSpPr>
          <p:cNvPr id="22531" name="TextBox 22"/>
          <p:cNvSpPr txBox="1">
            <a:spLocks noChangeArrowheads="1"/>
          </p:cNvSpPr>
          <p:nvPr/>
        </p:nvSpPr>
        <p:spPr bwMode="auto">
          <a:xfrm>
            <a:off x="250825" y="1270000"/>
            <a:ext cx="8642350" cy="4302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Записывать сокращение дроби удобно так: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2532" name="TextBox 19"/>
          <p:cNvSpPr txBox="1">
            <a:spLocks noChangeArrowheads="1"/>
          </p:cNvSpPr>
          <p:nvPr/>
        </p:nvSpPr>
        <p:spPr bwMode="auto">
          <a:xfrm>
            <a:off x="2393950" y="2970213"/>
            <a:ext cx="2016125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2</a:t>
            </a:r>
            <a:r>
              <a:rPr lang="en-US" sz="8000" b="1">
                <a:latin typeface="Verdana" pitchFamily="34" charset="0"/>
              </a:rPr>
              <a:t>4</a:t>
            </a:r>
          </a:p>
        </p:txBody>
      </p:sp>
      <p:sp>
        <p:nvSpPr>
          <p:cNvPr id="22533" name="TextBox 31"/>
          <p:cNvSpPr txBox="1">
            <a:spLocks noChangeArrowheads="1"/>
          </p:cNvSpPr>
          <p:nvPr/>
        </p:nvSpPr>
        <p:spPr bwMode="auto">
          <a:xfrm>
            <a:off x="2393950" y="4049713"/>
            <a:ext cx="174625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latin typeface="Verdana" pitchFamily="34" charset="0"/>
              </a:rPr>
              <a:t>48</a:t>
            </a: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>
            <a:off x="2465388" y="4194175"/>
            <a:ext cx="1512887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35" name="TextBox 33"/>
          <p:cNvSpPr txBox="1">
            <a:spLocks noChangeArrowheads="1"/>
          </p:cNvSpPr>
          <p:nvPr/>
        </p:nvSpPr>
        <p:spPr bwMode="auto">
          <a:xfrm>
            <a:off x="4049713" y="3473450"/>
            <a:ext cx="99695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=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22536" name="TextBox 38"/>
          <p:cNvSpPr txBox="1">
            <a:spLocks noChangeArrowheads="1"/>
          </p:cNvSpPr>
          <p:nvPr/>
        </p:nvSpPr>
        <p:spPr bwMode="auto">
          <a:xfrm>
            <a:off x="5129213" y="2995613"/>
            <a:ext cx="2827337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1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22537" name="TextBox 39"/>
          <p:cNvSpPr txBox="1">
            <a:spLocks noChangeArrowheads="1"/>
          </p:cNvSpPr>
          <p:nvPr/>
        </p:nvSpPr>
        <p:spPr bwMode="auto">
          <a:xfrm>
            <a:off x="5130800" y="4049713"/>
            <a:ext cx="24669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latin typeface="Verdana" pitchFamily="34" charset="0"/>
              </a:rPr>
              <a:t>2</a:t>
            </a:r>
          </a:p>
        </p:txBody>
      </p:sp>
      <p:cxnSp>
        <p:nvCxnSpPr>
          <p:cNvPr id="41" name="Прямая соединительная линия 40"/>
          <p:cNvCxnSpPr/>
          <p:nvPr/>
        </p:nvCxnSpPr>
        <p:spPr>
          <a:xfrm>
            <a:off x="5184775" y="4194175"/>
            <a:ext cx="827088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flipV="1">
            <a:off x="2287588" y="3357563"/>
            <a:ext cx="1924050" cy="719137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flipV="1">
            <a:off x="2287588" y="4365625"/>
            <a:ext cx="1924050" cy="71913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41" name="TextBox 48"/>
          <p:cNvSpPr txBox="1">
            <a:spLocks noChangeArrowheads="1"/>
          </p:cNvSpPr>
          <p:nvPr/>
        </p:nvSpPr>
        <p:spPr bwMode="auto">
          <a:xfrm>
            <a:off x="2897188" y="2268538"/>
            <a:ext cx="2827337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000">
                <a:latin typeface="Verdana" pitchFamily="34" charset="0"/>
              </a:rPr>
              <a:t>1</a:t>
            </a:r>
            <a:endParaRPr lang="en-US" sz="6000">
              <a:latin typeface="Verdana" pitchFamily="34" charset="0"/>
            </a:endParaRPr>
          </a:p>
        </p:txBody>
      </p:sp>
      <p:sp>
        <p:nvSpPr>
          <p:cNvPr id="22542" name="TextBox 49"/>
          <p:cNvSpPr txBox="1">
            <a:spLocks noChangeArrowheads="1"/>
          </p:cNvSpPr>
          <p:nvPr/>
        </p:nvSpPr>
        <p:spPr bwMode="auto">
          <a:xfrm>
            <a:off x="2897188" y="5084763"/>
            <a:ext cx="2827337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000">
                <a:latin typeface="Verdana" pitchFamily="34" charset="0"/>
              </a:rPr>
              <a:t>2</a:t>
            </a:r>
            <a:endParaRPr lang="en-US" sz="6000">
              <a:latin typeface="Verdana" pitchFamily="34" charset="0"/>
            </a:endParaRPr>
          </a:p>
        </p:txBody>
      </p:sp>
      <p:sp>
        <p:nvSpPr>
          <p:cNvPr id="22543" name="TextBox 16"/>
          <p:cNvSpPr txBox="1">
            <a:spLocks noChangeArrowheads="1"/>
          </p:cNvSpPr>
          <p:nvPr/>
        </p:nvSpPr>
        <p:spPr bwMode="auto">
          <a:xfrm>
            <a:off x="0" y="-26988"/>
            <a:ext cx="313213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Обыкновенные дроби. Основное свойство дроби. Приведение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дробей</a:t>
            </a:r>
            <a:endParaRPr lang="en-US" sz="14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к общему знаменателю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4" name="TextBox 8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Несократимые дроби</a:t>
            </a:r>
          </a:p>
        </p:txBody>
      </p:sp>
      <p:sp>
        <p:nvSpPr>
          <p:cNvPr id="23555" name="TextBox 22"/>
          <p:cNvSpPr txBox="1">
            <a:spLocks noChangeArrowheads="1"/>
          </p:cNvSpPr>
          <p:nvPr/>
        </p:nvSpPr>
        <p:spPr bwMode="auto">
          <a:xfrm>
            <a:off x="250825" y="1270000"/>
            <a:ext cx="8642350" cy="4302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Verdana" pitchFamily="34" charset="0"/>
              </a:rPr>
              <a:t>Не каждую дробь можно сократить.</a:t>
            </a:r>
          </a:p>
        </p:txBody>
      </p:sp>
      <p:sp>
        <p:nvSpPr>
          <p:cNvPr id="23556" name="TextBox 16"/>
          <p:cNvSpPr txBox="1">
            <a:spLocks noChangeArrowheads="1"/>
          </p:cNvSpPr>
          <p:nvPr/>
        </p:nvSpPr>
        <p:spPr bwMode="auto">
          <a:xfrm>
            <a:off x="250825" y="1989138"/>
            <a:ext cx="8642350" cy="17843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Если числитель и знаменатель дроби</a:t>
            </a:r>
          </a:p>
          <a:p>
            <a:endParaRPr lang="ru-RU" sz="2200">
              <a:latin typeface="Verdana" pitchFamily="34" charset="0"/>
            </a:endParaRPr>
          </a:p>
          <a:p>
            <a:r>
              <a:rPr lang="ru-RU" sz="2200" b="1">
                <a:latin typeface="Verdana" pitchFamily="34" charset="0"/>
              </a:rPr>
              <a:t>взаимно простые числа,</a:t>
            </a:r>
          </a:p>
          <a:p>
            <a:endParaRPr lang="ru-RU" sz="2200">
              <a:latin typeface="Verdana" pitchFamily="34" charset="0"/>
            </a:endParaRPr>
          </a:p>
          <a:p>
            <a:r>
              <a:rPr lang="ru-RU" sz="2200">
                <a:latin typeface="Verdana" pitchFamily="34" charset="0"/>
              </a:rPr>
              <a:t>то такую дробь называют </a:t>
            </a:r>
            <a:r>
              <a:rPr lang="ru-RU" sz="2200" b="1">
                <a:latin typeface="Verdana" pitchFamily="34" charset="0"/>
              </a:rPr>
              <a:t>несократимой</a:t>
            </a:r>
            <a:r>
              <a:rPr lang="ru-RU" sz="2200">
                <a:latin typeface="Verdana" pitchFamily="34" charset="0"/>
              </a:rPr>
              <a:t>.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3557" name="TextBox 17"/>
          <p:cNvSpPr txBox="1">
            <a:spLocks noChangeArrowheads="1"/>
          </p:cNvSpPr>
          <p:nvPr/>
        </p:nvSpPr>
        <p:spPr bwMode="auto">
          <a:xfrm>
            <a:off x="250825" y="5262563"/>
            <a:ext cx="8642350" cy="8223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Verdana" pitchFamily="34" charset="0"/>
              </a:rPr>
              <a:t>Для каждой дроби </a:t>
            </a:r>
            <a:r>
              <a:rPr lang="ru-RU" sz="2400" b="1">
                <a:latin typeface="Verdana" pitchFamily="34" charset="0"/>
              </a:rPr>
              <a:t>существует единственная</a:t>
            </a:r>
            <a:r>
              <a:rPr lang="ru-RU" sz="2400">
                <a:latin typeface="Verdana" pitchFamily="34" charset="0"/>
              </a:rPr>
              <a:t> равная ей несократимая дробь.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3558" name="TextBox 18"/>
          <p:cNvSpPr txBox="1">
            <a:spLocks noChangeArrowheads="1"/>
          </p:cNvSpPr>
          <p:nvPr/>
        </p:nvSpPr>
        <p:spPr bwMode="auto">
          <a:xfrm>
            <a:off x="3348038" y="3873500"/>
            <a:ext cx="15113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3559" name="TextBox 20"/>
          <p:cNvSpPr txBox="1">
            <a:spLocks noChangeArrowheads="1"/>
          </p:cNvSpPr>
          <p:nvPr/>
        </p:nvSpPr>
        <p:spPr bwMode="auto">
          <a:xfrm>
            <a:off x="3349625" y="4449763"/>
            <a:ext cx="11699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3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3421063" y="4557713"/>
            <a:ext cx="430212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61" name="TextBox 23"/>
          <p:cNvSpPr txBox="1">
            <a:spLocks noChangeArrowheads="1"/>
          </p:cNvSpPr>
          <p:nvPr/>
        </p:nvSpPr>
        <p:spPr bwMode="auto">
          <a:xfrm>
            <a:off x="4211638" y="3873500"/>
            <a:ext cx="151288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3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3562" name="TextBox 24"/>
          <p:cNvSpPr txBox="1">
            <a:spLocks noChangeArrowheads="1"/>
          </p:cNvSpPr>
          <p:nvPr/>
        </p:nvSpPr>
        <p:spPr bwMode="auto">
          <a:xfrm>
            <a:off x="4213225" y="4449763"/>
            <a:ext cx="11699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7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4286250" y="4557713"/>
            <a:ext cx="430213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64" name="TextBox 26"/>
          <p:cNvSpPr txBox="1">
            <a:spLocks noChangeArrowheads="1"/>
          </p:cNvSpPr>
          <p:nvPr/>
        </p:nvSpPr>
        <p:spPr bwMode="auto">
          <a:xfrm>
            <a:off x="5076825" y="3873500"/>
            <a:ext cx="15113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11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3565" name="TextBox 27"/>
          <p:cNvSpPr txBox="1">
            <a:spLocks noChangeArrowheads="1"/>
          </p:cNvSpPr>
          <p:nvPr/>
        </p:nvSpPr>
        <p:spPr bwMode="auto">
          <a:xfrm>
            <a:off x="5076825" y="4449763"/>
            <a:ext cx="11715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13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>
            <a:off x="5149850" y="4557713"/>
            <a:ext cx="790575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67" name="TextBox 19"/>
          <p:cNvSpPr txBox="1">
            <a:spLocks noChangeArrowheads="1"/>
          </p:cNvSpPr>
          <p:nvPr/>
        </p:nvSpPr>
        <p:spPr bwMode="auto">
          <a:xfrm>
            <a:off x="0" y="-26988"/>
            <a:ext cx="313213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Обыкновенные дроби. Основное свойство дроби. Приведение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дробей</a:t>
            </a:r>
            <a:endParaRPr lang="en-US" sz="14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к общему знаменателю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Сокращение дробей</a:t>
            </a:r>
          </a:p>
        </p:txBody>
      </p:sp>
      <p:sp>
        <p:nvSpPr>
          <p:cNvPr id="24579" name="TextBox 22"/>
          <p:cNvSpPr txBox="1">
            <a:spLocks noChangeArrowheads="1"/>
          </p:cNvSpPr>
          <p:nvPr/>
        </p:nvSpPr>
        <p:spPr bwMode="auto">
          <a:xfrm>
            <a:off x="250825" y="1270000"/>
            <a:ext cx="8642350" cy="4302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Verdana" pitchFamily="34" charset="0"/>
              </a:rPr>
              <a:t>Чтобы получить несократимую</a:t>
            </a:r>
            <a:r>
              <a:rPr lang="en-US" sz="2200" b="1">
                <a:latin typeface="Verdana" pitchFamily="34" charset="0"/>
              </a:rPr>
              <a:t> </a:t>
            </a:r>
            <a:r>
              <a:rPr lang="ru-RU" sz="2200" b="1">
                <a:latin typeface="Verdana" pitchFamily="34" charset="0"/>
              </a:rPr>
              <a:t>дробь, надо:</a:t>
            </a:r>
          </a:p>
        </p:txBody>
      </p:sp>
      <p:sp>
        <p:nvSpPr>
          <p:cNvPr id="24580" name="TextBox 17"/>
          <p:cNvSpPr txBox="1">
            <a:spLocks noChangeArrowheads="1"/>
          </p:cNvSpPr>
          <p:nvPr/>
        </p:nvSpPr>
        <p:spPr bwMode="auto">
          <a:xfrm>
            <a:off x="250825" y="3716338"/>
            <a:ext cx="8642350" cy="12017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Verdana" pitchFamily="34" charset="0"/>
              </a:rPr>
              <a:t>Если найти наибольший общий делитель</a:t>
            </a:r>
          </a:p>
          <a:p>
            <a:r>
              <a:rPr lang="ru-RU" sz="2400">
                <a:latin typeface="Verdana" pitchFamily="34" charset="0"/>
              </a:rPr>
              <a:t>числителя и знаменателя сложно, то можно производить сокращение </a:t>
            </a:r>
            <a:r>
              <a:rPr lang="ru-RU" sz="2400" b="1">
                <a:latin typeface="Verdana" pitchFamily="34" charset="0"/>
              </a:rPr>
              <a:t>поэтапно</a:t>
            </a:r>
            <a:r>
              <a:rPr lang="ru-RU" sz="2400">
                <a:latin typeface="Verdana" pitchFamily="34" charset="0"/>
              </a:rPr>
              <a:t>: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4581" name="TextBox 19"/>
          <p:cNvSpPr txBox="1">
            <a:spLocks noChangeArrowheads="1"/>
          </p:cNvSpPr>
          <p:nvPr/>
        </p:nvSpPr>
        <p:spPr bwMode="auto">
          <a:xfrm>
            <a:off x="250825" y="1989138"/>
            <a:ext cx="8642350" cy="14763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</a:rPr>
              <a:t>данную дробь сократить на</a:t>
            </a:r>
          </a:p>
          <a:p>
            <a:pPr algn="ctr"/>
            <a:r>
              <a:rPr lang="ru-RU" sz="3000" b="1">
                <a:latin typeface="Verdana" pitchFamily="34" charset="0"/>
              </a:rPr>
              <a:t>наибольший общий делитель</a:t>
            </a:r>
          </a:p>
          <a:p>
            <a:pPr algn="ctr"/>
            <a:r>
              <a:rPr lang="ru-RU" sz="3000">
                <a:latin typeface="Verdana" pitchFamily="34" charset="0"/>
              </a:rPr>
              <a:t>числителя и знаменателя.</a:t>
            </a:r>
          </a:p>
        </p:txBody>
      </p:sp>
      <p:sp>
        <p:nvSpPr>
          <p:cNvPr id="24582" name="TextBox 29"/>
          <p:cNvSpPr txBox="1">
            <a:spLocks noChangeArrowheads="1"/>
          </p:cNvSpPr>
          <p:nvPr/>
        </p:nvSpPr>
        <p:spPr bwMode="auto">
          <a:xfrm>
            <a:off x="2268538" y="5091113"/>
            <a:ext cx="2014537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5000" b="1">
                <a:latin typeface="Verdana" pitchFamily="34" charset="0"/>
              </a:rPr>
              <a:t>80</a:t>
            </a:r>
            <a:endParaRPr lang="en-US" sz="5000" b="1">
              <a:latin typeface="Verdana" pitchFamily="34" charset="0"/>
            </a:endParaRPr>
          </a:p>
        </p:txBody>
      </p:sp>
      <p:sp>
        <p:nvSpPr>
          <p:cNvPr id="24583" name="TextBox 30"/>
          <p:cNvSpPr txBox="1">
            <a:spLocks noChangeArrowheads="1"/>
          </p:cNvSpPr>
          <p:nvPr/>
        </p:nvSpPr>
        <p:spPr bwMode="auto">
          <a:xfrm>
            <a:off x="2051050" y="5807075"/>
            <a:ext cx="2665413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5000" b="1">
                <a:latin typeface="Verdana" pitchFamily="34" charset="0"/>
              </a:rPr>
              <a:t>120</a:t>
            </a:r>
            <a:endParaRPr lang="en-US" sz="5000" b="1">
              <a:latin typeface="Verdana" pitchFamily="34" charset="0"/>
            </a:endParaRP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2268538" y="5880100"/>
            <a:ext cx="1150937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85" name="TextBox 32"/>
          <p:cNvSpPr txBox="1">
            <a:spLocks noChangeArrowheads="1"/>
          </p:cNvSpPr>
          <p:nvPr/>
        </p:nvSpPr>
        <p:spPr bwMode="auto">
          <a:xfrm>
            <a:off x="3790950" y="5445125"/>
            <a:ext cx="99695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5000" b="1">
                <a:latin typeface="Verdana" pitchFamily="34" charset="0"/>
              </a:rPr>
              <a:t>=</a:t>
            </a:r>
            <a:endParaRPr lang="en-US" sz="5000" b="1">
              <a:latin typeface="Verdana" pitchFamily="34" charset="0"/>
            </a:endParaRPr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 flipV="1">
            <a:off x="2051050" y="6059488"/>
            <a:ext cx="1690688" cy="358775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87" name="TextBox 38"/>
          <p:cNvSpPr txBox="1">
            <a:spLocks noChangeArrowheads="1"/>
          </p:cNvSpPr>
          <p:nvPr/>
        </p:nvSpPr>
        <p:spPr bwMode="auto">
          <a:xfrm>
            <a:off x="2609850" y="4813300"/>
            <a:ext cx="282575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000">
                <a:latin typeface="Verdana" pitchFamily="34" charset="0"/>
              </a:rPr>
              <a:t>8</a:t>
            </a:r>
            <a:endParaRPr lang="en-US" sz="3000">
              <a:latin typeface="Verdana" pitchFamily="34" charset="0"/>
            </a:endParaRPr>
          </a:p>
        </p:txBody>
      </p:sp>
      <p:cxnSp>
        <p:nvCxnSpPr>
          <p:cNvPr id="43" name="Прямая соединительная линия 42"/>
          <p:cNvCxnSpPr/>
          <p:nvPr/>
        </p:nvCxnSpPr>
        <p:spPr>
          <a:xfrm flipV="1">
            <a:off x="2049463" y="5376863"/>
            <a:ext cx="1690687" cy="358775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89" name="TextBox 43"/>
          <p:cNvSpPr txBox="1">
            <a:spLocks noChangeArrowheads="1"/>
          </p:cNvSpPr>
          <p:nvPr/>
        </p:nvSpPr>
        <p:spPr bwMode="auto">
          <a:xfrm>
            <a:off x="2411413" y="6403975"/>
            <a:ext cx="2827337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000">
                <a:latin typeface="Verdana" pitchFamily="34" charset="0"/>
              </a:rPr>
              <a:t>12</a:t>
            </a:r>
            <a:endParaRPr lang="en-US" sz="3000">
              <a:latin typeface="Verdana" pitchFamily="34" charset="0"/>
            </a:endParaRPr>
          </a:p>
        </p:txBody>
      </p:sp>
      <p:sp>
        <p:nvSpPr>
          <p:cNvPr id="24590" name="TextBox 44"/>
          <p:cNvSpPr txBox="1">
            <a:spLocks noChangeArrowheads="1"/>
          </p:cNvSpPr>
          <p:nvPr/>
        </p:nvSpPr>
        <p:spPr bwMode="auto">
          <a:xfrm>
            <a:off x="4716463" y="5084763"/>
            <a:ext cx="2016125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5000" b="1">
                <a:latin typeface="Verdana" pitchFamily="34" charset="0"/>
              </a:rPr>
              <a:t>8</a:t>
            </a:r>
            <a:endParaRPr lang="en-US" sz="5000" b="1">
              <a:latin typeface="Verdana" pitchFamily="34" charset="0"/>
            </a:endParaRPr>
          </a:p>
        </p:txBody>
      </p:sp>
      <p:sp>
        <p:nvSpPr>
          <p:cNvPr id="24591" name="TextBox 45"/>
          <p:cNvSpPr txBox="1">
            <a:spLocks noChangeArrowheads="1"/>
          </p:cNvSpPr>
          <p:nvPr/>
        </p:nvSpPr>
        <p:spPr bwMode="auto">
          <a:xfrm>
            <a:off x="4427538" y="5802313"/>
            <a:ext cx="2665412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5000" b="1">
                <a:latin typeface="Verdana" pitchFamily="34" charset="0"/>
              </a:rPr>
              <a:t>12</a:t>
            </a:r>
            <a:endParaRPr lang="en-US" sz="5000" b="1">
              <a:latin typeface="Verdana" pitchFamily="34" charset="0"/>
            </a:endParaRPr>
          </a:p>
        </p:txBody>
      </p:sp>
      <p:cxnSp>
        <p:nvCxnSpPr>
          <p:cNvPr id="47" name="Прямая соединительная линия 46"/>
          <p:cNvCxnSpPr/>
          <p:nvPr/>
        </p:nvCxnSpPr>
        <p:spPr>
          <a:xfrm>
            <a:off x="4572000" y="5873750"/>
            <a:ext cx="863600" cy="635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flipV="1">
            <a:off x="4465638" y="6056313"/>
            <a:ext cx="1114425" cy="358775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flipV="1">
            <a:off x="4500563" y="5373688"/>
            <a:ext cx="1112837" cy="358775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95" name="TextBox 53"/>
          <p:cNvSpPr txBox="1">
            <a:spLocks noChangeArrowheads="1"/>
          </p:cNvSpPr>
          <p:nvPr/>
        </p:nvSpPr>
        <p:spPr bwMode="auto">
          <a:xfrm>
            <a:off x="4841875" y="6403975"/>
            <a:ext cx="282575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000">
                <a:latin typeface="Verdana" pitchFamily="34" charset="0"/>
              </a:rPr>
              <a:t>3</a:t>
            </a:r>
            <a:endParaRPr lang="en-US" sz="3000">
              <a:latin typeface="Verdana" pitchFamily="34" charset="0"/>
            </a:endParaRPr>
          </a:p>
        </p:txBody>
      </p:sp>
      <p:sp>
        <p:nvSpPr>
          <p:cNvPr id="24596" name="TextBox 54"/>
          <p:cNvSpPr txBox="1">
            <a:spLocks noChangeArrowheads="1"/>
          </p:cNvSpPr>
          <p:nvPr/>
        </p:nvSpPr>
        <p:spPr bwMode="auto">
          <a:xfrm>
            <a:off x="4841875" y="4819650"/>
            <a:ext cx="282575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000">
                <a:latin typeface="Verdana" pitchFamily="34" charset="0"/>
              </a:rPr>
              <a:t>2</a:t>
            </a:r>
            <a:endParaRPr lang="en-US" sz="3000">
              <a:latin typeface="Verdana" pitchFamily="34" charset="0"/>
            </a:endParaRPr>
          </a:p>
        </p:txBody>
      </p:sp>
      <p:sp>
        <p:nvSpPr>
          <p:cNvPr id="24597" name="TextBox 55"/>
          <p:cNvSpPr txBox="1">
            <a:spLocks noChangeArrowheads="1"/>
          </p:cNvSpPr>
          <p:nvPr/>
        </p:nvSpPr>
        <p:spPr bwMode="auto">
          <a:xfrm>
            <a:off x="5591175" y="5445125"/>
            <a:ext cx="99695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5000" b="1">
                <a:latin typeface="Verdana" pitchFamily="34" charset="0"/>
              </a:rPr>
              <a:t>=</a:t>
            </a:r>
            <a:endParaRPr lang="en-US" sz="5000" b="1">
              <a:latin typeface="Verdana" pitchFamily="34" charset="0"/>
            </a:endParaRPr>
          </a:p>
        </p:txBody>
      </p:sp>
      <p:sp>
        <p:nvSpPr>
          <p:cNvPr id="24598" name="TextBox 56"/>
          <p:cNvSpPr txBox="1">
            <a:spLocks noChangeArrowheads="1"/>
          </p:cNvSpPr>
          <p:nvPr/>
        </p:nvSpPr>
        <p:spPr bwMode="auto">
          <a:xfrm>
            <a:off x="6372225" y="5084763"/>
            <a:ext cx="2016125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5000" b="1">
                <a:latin typeface="Verdana" pitchFamily="34" charset="0"/>
              </a:rPr>
              <a:t>2</a:t>
            </a:r>
            <a:endParaRPr lang="en-US" sz="5000" b="1">
              <a:latin typeface="Verdana" pitchFamily="34" charset="0"/>
            </a:endParaRPr>
          </a:p>
        </p:txBody>
      </p:sp>
      <p:sp>
        <p:nvSpPr>
          <p:cNvPr id="24599" name="TextBox 57"/>
          <p:cNvSpPr txBox="1">
            <a:spLocks noChangeArrowheads="1"/>
          </p:cNvSpPr>
          <p:nvPr/>
        </p:nvSpPr>
        <p:spPr bwMode="auto">
          <a:xfrm>
            <a:off x="6372225" y="5802313"/>
            <a:ext cx="2663825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5000" b="1">
                <a:latin typeface="Verdana" pitchFamily="34" charset="0"/>
              </a:rPr>
              <a:t>3</a:t>
            </a:r>
            <a:endParaRPr lang="en-US" sz="5000" b="1">
              <a:latin typeface="Verdana" pitchFamily="34" charset="0"/>
            </a:endParaRPr>
          </a:p>
        </p:txBody>
      </p:sp>
      <p:cxnSp>
        <p:nvCxnSpPr>
          <p:cNvPr id="59" name="Прямая соединительная линия 58"/>
          <p:cNvCxnSpPr/>
          <p:nvPr/>
        </p:nvCxnSpPr>
        <p:spPr>
          <a:xfrm>
            <a:off x="6372225" y="5873750"/>
            <a:ext cx="576263" cy="635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601" name="TextBox 26"/>
          <p:cNvSpPr txBox="1">
            <a:spLocks noChangeArrowheads="1"/>
          </p:cNvSpPr>
          <p:nvPr/>
        </p:nvSpPr>
        <p:spPr bwMode="auto">
          <a:xfrm>
            <a:off x="0" y="-26988"/>
            <a:ext cx="313213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Обыкновенные дроби. Основное свойство дроби. Приведение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дробей</a:t>
            </a:r>
            <a:endParaRPr lang="en-US" sz="14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к общему знаменателю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2" name="TextBox 8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Приведение дробей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к общему знаменателю</a:t>
            </a:r>
          </a:p>
        </p:txBody>
      </p:sp>
      <p:sp>
        <p:nvSpPr>
          <p:cNvPr id="25603" name="TextBox 22"/>
          <p:cNvSpPr txBox="1">
            <a:spLocks noChangeArrowheads="1"/>
          </p:cNvSpPr>
          <p:nvPr/>
        </p:nvSpPr>
        <p:spPr bwMode="auto">
          <a:xfrm>
            <a:off x="250825" y="1270000"/>
            <a:ext cx="8642350" cy="1108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Дроби, имеющие разные знаменатели, заменяют равными им дробями с одинаковыми знаменателями – </a:t>
            </a:r>
            <a:r>
              <a:rPr lang="ru-RU" sz="2200" b="1">
                <a:latin typeface="Verdana" pitchFamily="34" charset="0"/>
              </a:rPr>
              <a:t>приводят дроби к общему знаменателю</a:t>
            </a:r>
            <a:r>
              <a:rPr lang="ru-RU" sz="2200">
                <a:latin typeface="Verdana" pitchFamily="34" charset="0"/>
              </a:rPr>
              <a:t>.</a:t>
            </a:r>
          </a:p>
        </p:txBody>
      </p:sp>
      <p:sp>
        <p:nvSpPr>
          <p:cNvPr id="25604" name="TextBox 26"/>
          <p:cNvSpPr txBox="1">
            <a:spLocks noChangeArrowheads="1"/>
          </p:cNvSpPr>
          <p:nvPr/>
        </p:nvSpPr>
        <p:spPr bwMode="auto">
          <a:xfrm>
            <a:off x="250825" y="2636838"/>
            <a:ext cx="8642350" cy="28622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</a:rPr>
              <a:t>Дроби можно привести</a:t>
            </a:r>
          </a:p>
          <a:p>
            <a:pPr algn="ctr"/>
            <a:r>
              <a:rPr lang="ru-RU" sz="3000" b="1">
                <a:latin typeface="Verdana" pitchFamily="34" charset="0"/>
              </a:rPr>
              <a:t>к любому знаменателю</a:t>
            </a:r>
            <a:r>
              <a:rPr lang="ru-RU" sz="3000">
                <a:latin typeface="Verdana" pitchFamily="34" charset="0"/>
              </a:rPr>
              <a:t>,</a:t>
            </a:r>
          </a:p>
          <a:p>
            <a:pPr algn="ctr"/>
            <a:r>
              <a:rPr lang="ru-RU" sz="3000">
                <a:latin typeface="Verdana" pitchFamily="34" charset="0"/>
              </a:rPr>
              <a:t>кратному знаменателям данных дробей, однако, как правило,</a:t>
            </a:r>
          </a:p>
          <a:p>
            <a:pPr algn="ctr"/>
            <a:r>
              <a:rPr lang="ru-RU" sz="3000" b="1">
                <a:latin typeface="Verdana" pitchFamily="34" charset="0"/>
              </a:rPr>
              <a:t>стараются подобрать</a:t>
            </a:r>
          </a:p>
          <a:p>
            <a:pPr algn="ctr"/>
            <a:r>
              <a:rPr lang="ru-RU" sz="3000" b="1">
                <a:latin typeface="Verdana" pitchFamily="34" charset="0"/>
              </a:rPr>
              <a:t>наименьший общий знаменатель</a:t>
            </a:r>
            <a:r>
              <a:rPr lang="ru-RU" sz="3000">
                <a:latin typeface="Verdana" pitchFamily="34" charset="0"/>
              </a:rPr>
              <a:t>.</a:t>
            </a:r>
          </a:p>
        </p:txBody>
      </p:sp>
      <p:sp>
        <p:nvSpPr>
          <p:cNvPr id="25605" name="TextBox 6"/>
          <p:cNvSpPr txBox="1">
            <a:spLocks noChangeArrowheads="1"/>
          </p:cNvSpPr>
          <p:nvPr/>
        </p:nvSpPr>
        <p:spPr bwMode="auto">
          <a:xfrm>
            <a:off x="0" y="-26988"/>
            <a:ext cx="313213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Обыкновенные дроби. Основное свойство дроби. Приведение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дробей</a:t>
            </a:r>
            <a:endParaRPr lang="en-US" sz="14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к общему знаменателю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6" name="TextBox 8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Приведение дробей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к общему знаменателю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692275" y="1025525"/>
            <a:ext cx="15113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1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26628" name="TextBox 7"/>
          <p:cNvSpPr txBox="1">
            <a:spLocks noChangeArrowheads="1"/>
          </p:cNvSpPr>
          <p:nvPr/>
        </p:nvSpPr>
        <p:spPr bwMode="auto">
          <a:xfrm>
            <a:off x="1692275" y="2105025"/>
            <a:ext cx="1169988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3</a:t>
            </a:r>
            <a:endParaRPr lang="en-US" sz="8000" b="1">
              <a:latin typeface="Verdana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1692275" y="2249488"/>
            <a:ext cx="1008063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30" name="TextBox 10"/>
          <p:cNvSpPr txBox="1">
            <a:spLocks noChangeArrowheads="1"/>
          </p:cNvSpPr>
          <p:nvPr/>
        </p:nvSpPr>
        <p:spPr bwMode="auto">
          <a:xfrm>
            <a:off x="6443663" y="1025525"/>
            <a:ext cx="1512887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3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26631" name="TextBox 11"/>
          <p:cNvSpPr txBox="1">
            <a:spLocks noChangeArrowheads="1"/>
          </p:cNvSpPr>
          <p:nvPr/>
        </p:nvSpPr>
        <p:spPr bwMode="auto">
          <a:xfrm>
            <a:off x="6443663" y="2105025"/>
            <a:ext cx="11715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4</a:t>
            </a:r>
            <a:endParaRPr lang="en-US" sz="8000" b="1">
              <a:latin typeface="Verdana" pitchFamily="34" charset="0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6445250" y="2249488"/>
            <a:ext cx="1008063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Овал 3"/>
          <p:cNvSpPr/>
          <p:nvPr/>
        </p:nvSpPr>
        <p:spPr>
          <a:xfrm>
            <a:off x="1187450" y="2349500"/>
            <a:ext cx="1871663" cy="889000"/>
          </a:xfrm>
          <a:prstGeom prst="ellipse">
            <a:avLst/>
          </a:prstGeom>
          <a:noFill/>
          <a:ln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6011863" y="2349500"/>
            <a:ext cx="1873250" cy="889000"/>
          </a:xfrm>
          <a:prstGeom prst="ellipse">
            <a:avLst/>
          </a:prstGeom>
          <a:noFill/>
          <a:ln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14" name="Прямая соединительная линия 13"/>
          <p:cNvCxnSpPr>
            <a:stCxn id="4" idx="6"/>
            <a:endCxn id="15" idx="2"/>
          </p:cNvCxnSpPr>
          <p:nvPr/>
        </p:nvCxnSpPr>
        <p:spPr>
          <a:xfrm>
            <a:off x="3059113" y="2794000"/>
            <a:ext cx="2952750" cy="0"/>
          </a:xfrm>
          <a:prstGeom prst="line">
            <a:avLst/>
          </a:prstGeom>
          <a:ln w="254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36" name="TextBox 17"/>
          <p:cNvSpPr txBox="1">
            <a:spLocks noChangeArrowheads="1"/>
          </p:cNvSpPr>
          <p:nvPr/>
        </p:nvSpPr>
        <p:spPr bwMode="auto">
          <a:xfrm>
            <a:off x="3132138" y="2781300"/>
            <a:ext cx="2879725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</a:rPr>
              <a:t>Наименьшее общее кратное</a:t>
            </a:r>
            <a:endParaRPr lang="en-US" sz="2200">
              <a:latin typeface="Verdana" pitchFamily="34" charset="0"/>
            </a:endParaRPr>
          </a:p>
        </p:txBody>
      </p:sp>
      <p:sp>
        <p:nvSpPr>
          <p:cNvPr id="26637" name="TextBox 18"/>
          <p:cNvSpPr txBox="1">
            <a:spLocks noChangeArrowheads="1"/>
          </p:cNvSpPr>
          <p:nvPr/>
        </p:nvSpPr>
        <p:spPr bwMode="auto">
          <a:xfrm>
            <a:off x="3635375" y="1601788"/>
            <a:ext cx="1800225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8000" b="1">
                <a:solidFill>
                  <a:srgbClr val="C00000"/>
                </a:solidFill>
                <a:latin typeface="Verdana" pitchFamily="34" charset="0"/>
              </a:rPr>
              <a:t>12</a:t>
            </a:r>
            <a:endParaRPr lang="en-US" sz="8000" b="1">
              <a:solidFill>
                <a:srgbClr val="C00000"/>
              </a:solidFill>
              <a:latin typeface="Verdana" pitchFamily="34" charset="0"/>
            </a:endParaRPr>
          </a:p>
        </p:txBody>
      </p:sp>
      <p:sp>
        <p:nvSpPr>
          <p:cNvPr id="16" name="Стрелка вправо 15"/>
          <p:cNvSpPr/>
          <p:nvPr/>
        </p:nvSpPr>
        <p:spPr>
          <a:xfrm rot="5400000">
            <a:off x="1566069" y="3734594"/>
            <a:ext cx="1079500" cy="468312"/>
          </a:xfrm>
          <a:prstGeom prst="rightArrow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1" name="Стрелка вправо 20"/>
          <p:cNvSpPr/>
          <p:nvPr/>
        </p:nvSpPr>
        <p:spPr>
          <a:xfrm rot="5400000">
            <a:off x="6353175" y="3703638"/>
            <a:ext cx="1081088" cy="468312"/>
          </a:xfrm>
          <a:prstGeom prst="rightArrow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6640" name="TextBox 21"/>
          <p:cNvSpPr txBox="1">
            <a:spLocks noChangeArrowheads="1"/>
          </p:cNvSpPr>
          <p:nvPr/>
        </p:nvSpPr>
        <p:spPr bwMode="auto">
          <a:xfrm>
            <a:off x="900113" y="4410075"/>
            <a:ext cx="1511300" cy="132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1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26641" name="TextBox 23"/>
          <p:cNvSpPr txBox="1">
            <a:spLocks noChangeArrowheads="1"/>
          </p:cNvSpPr>
          <p:nvPr/>
        </p:nvSpPr>
        <p:spPr bwMode="auto">
          <a:xfrm>
            <a:off x="900113" y="5489575"/>
            <a:ext cx="1169987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3</a:t>
            </a:r>
            <a:endParaRPr lang="en-US" sz="8000" b="1">
              <a:latin typeface="Verdana" pitchFamily="34" charset="0"/>
            </a:endParaRP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900113" y="5634038"/>
            <a:ext cx="1008062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43" name="TextBox 25"/>
          <p:cNvSpPr txBox="1">
            <a:spLocks noChangeArrowheads="1"/>
          </p:cNvSpPr>
          <p:nvPr/>
        </p:nvSpPr>
        <p:spPr bwMode="auto">
          <a:xfrm>
            <a:off x="161925" y="4367213"/>
            <a:ext cx="2160588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5000" b="1">
                <a:latin typeface="Verdana" pitchFamily="34" charset="0"/>
              </a:rPr>
              <a:t>4</a:t>
            </a:r>
            <a:r>
              <a:rPr lang="en-US" sz="5000" b="1">
                <a:latin typeface="Verdana" pitchFamily="34" charset="0"/>
              </a:rPr>
              <a:t>/</a:t>
            </a:r>
          </a:p>
        </p:txBody>
      </p:sp>
      <p:sp>
        <p:nvSpPr>
          <p:cNvPr id="26644" name="TextBox 27"/>
          <p:cNvSpPr txBox="1">
            <a:spLocks noChangeArrowheads="1"/>
          </p:cNvSpPr>
          <p:nvPr/>
        </p:nvSpPr>
        <p:spPr bwMode="auto">
          <a:xfrm>
            <a:off x="1835150" y="4913313"/>
            <a:ext cx="11715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=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26645" name="TextBox 28"/>
          <p:cNvSpPr txBox="1">
            <a:spLocks noChangeArrowheads="1"/>
          </p:cNvSpPr>
          <p:nvPr/>
        </p:nvSpPr>
        <p:spPr bwMode="auto">
          <a:xfrm>
            <a:off x="3132138" y="4410075"/>
            <a:ext cx="1511300" cy="132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4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26646" name="TextBox 29"/>
          <p:cNvSpPr txBox="1">
            <a:spLocks noChangeArrowheads="1"/>
          </p:cNvSpPr>
          <p:nvPr/>
        </p:nvSpPr>
        <p:spPr bwMode="auto">
          <a:xfrm>
            <a:off x="2771775" y="5489575"/>
            <a:ext cx="201612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12</a:t>
            </a:r>
            <a:endParaRPr lang="en-US" sz="8000" b="1">
              <a:latin typeface="Verdana" pitchFamily="34" charset="0"/>
            </a:endParaRP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>
            <a:off x="2844800" y="5634038"/>
            <a:ext cx="151130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48" name="TextBox 31"/>
          <p:cNvSpPr txBox="1">
            <a:spLocks noChangeArrowheads="1"/>
          </p:cNvSpPr>
          <p:nvPr/>
        </p:nvSpPr>
        <p:spPr bwMode="auto">
          <a:xfrm>
            <a:off x="5508625" y="4406900"/>
            <a:ext cx="15113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3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26649" name="TextBox 32"/>
          <p:cNvSpPr txBox="1">
            <a:spLocks noChangeArrowheads="1"/>
          </p:cNvSpPr>
          <p:nvPr/>
        </p:nvSpPr>
        <p:spPr bwMode="auto">
          <a:xfrm>
            <a:off x="5508625" y="5487988"/>
            <a:ext cx="1169988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4</a:t>
            </a:r>
            <a:endParaRPr lang="en-US" sz="8000" b="1">
              <a:latin typeface="Verdana" pitchFamily="34" charset="0"/>
            </a:endParaRPr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>
            <a:off x="5508625" y="5630863"/>
            <a:ext cx="1008063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51" name="TextBox 34"/>
          <p:cNvSpPr txBox="1">
            <a:spLocks noChangeArrowheads="1"/>
          </p:cNvSpPr>
          <p:nvPr/>
        </p:nvSpPr>
        <p:spPr bwMode="auto">
          <a:xfrm>
            <a:off x="4770438" y="4365625"/>
            <a:ext cx="2160587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5000" b="1">
                <a:latin typeface="Verdana" pitchFamily="34" charset="0"/>
              </a:rPr>
              <a:t>3</a:t>
            </a:r>
            <a:r>
              <a:rPr lang="en-US" sz="5000" b="1">
                <a:latin typeface="Verdana" pitchFamily="34" charset="0"/>
              </a:rPr>
              <a:t>/</a:t>
            </a:r>
          </a:p>
        </p:txBody>
      </p:sp>
      <p:sp>
        <p:nvSpPr>
          <p:cNvPr id="26652" name="TextBox 35"/>
          <p:cNvSpPr txBox="1">
            <a:spLocks noChangeArrowheads="1"/>
          </p:cNvSpPr>
          <p:nvPr/>
        </p:nvSpPr>
        <p:spPr bwMode="auto">
          <a:xfrm>
            <a:off x="6443663" y="4911725"/>
            <a:ext cx="11715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=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26653" name="TextBox 36"/>
          <p:cNvSpPr txBox="1">
            <a:spLocks noChangeArrowheads="1"/>
          </p:cNvSpPr>
          <p:nvPr/>
        </p:nvSpPr>
        <p:spPr bwMode="auto">
          <a:xfrm>
            <a:off x="7740650" y="4406900"/>
            <a:ext cx="15113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9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26654" name="TextBox 37"/>
          <p:cNvSpPr txBox="1">
            <a:spLocks noChangeArrowheads="1"/>
          </p:cNvSpPr>
          <p:nvPr/>
        </p:nvSpPr>
        <p:spPr bwMode="auto">
          <a:xfrm>
            <a:off x="7380288" y="5487988"/>
            <a:ext cx="2016125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12</a:t>
            </a:r>
            <a:endParaRPr lang="en-US" sz="8000" b="1">
              <a:latin typeface="Verdana" pitchFamily="34" charset="0"/>
            </a:endParaRPr>
          </a:p>
        </p:txBody>
      </p:sp>
      <p:cxnSp>
        <p:nvCxnSpPr>
          <p:cNvPr id="39" name="Прямая соединительная линия 38"/>
          <p:cNvCxnSpPr/>
          <p:nvPr/>
        </p:nvCxnSpPr>
        <p:spPr>
          <a:xfrm>
            <a:off x="7453313" y="5630863"/>
            <a:ext cx="151130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56" name="TextBox 39"/>
          <p:cNvSpPr txBox="1">
            <a:spLocks noChangeArrowheads="1"/>
          </p:cNvSpPr>
          <p:nvPr/>
        </p:nvSpPr>
        <p:spPr bwMode="auto">
          <a:xfrm>
            <a:off x="0" y="-26988"/>
            <a:ext cx="313213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Обыкновенные дроби. Основное свойство дроби. Приведение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дробей</a:t>
            </a:r>
            <a:endParaRPr lang="en-US" sz="14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к общему знаменателю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132138" y="7938"/>
            <a:ext cx="6011862" cy="900112"/>
          </a:xfrm>
          <a:prstGeom prst="snip2DiagRect">
            <a:avLst>
              <a:gd name="adj1" fmla="val 18127"/>
              <a:gd name="adj2" fmla="val 0"/>
            </a:avLst>
          </a:prstGeom>
          <a:solidFill>
            <a:schemeClr val="bg1">
              <a:alpha val="90000"/>
            </a:schemeClr>
          </a:solidFill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ПРОВЕРЬТЕ СЕБЯ</a:t>
            </a:r>
          </a:p>
        </p:txBody>
      </p:sp>
      <p:sp>
        <p:nvSpPr>
          <p:cNvPr id="27650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0763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Verdana" pitchFamily="34" charset="0"/>
              </a:rPr>
              <a:t>Ответьте на следующие вопросы:</a:t>
            </a:r>
            <a:endParaRPr lang="en-US" sz="2200" b="1">
              <a:latin typeface="Verdan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7938"/>
            <a:ext cx="3132138" cy="900112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Делимость.</a:t>
            </a:r>
          </a:p>
          <a:p>
            <a:pPr algn="ctr">
              <a:defRPr/>
            </a:pP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Свойства делимости</a:t>
            </a:r>
          </a:p>
        </p:txBody>
      </p:sp>
      <p:pic>
        <p:nvPicPr>
          <p:cNvPr id="27652" name="Рисунок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3" name="TextBox 1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ПРОВЕРЬТЕ СЕБЯ</a:t>
            </a:r>
          </a:p>
        </p:txBody>
      </p:sp>
      <p:sp>
        <p:nvSpPr>
          <p:cNvPr id="27654" name="TextBox 14"/>
          <p:cNvSpPr txBox="1">
            <a:spLocks noChangeArrowheads="1"/>
          </p:cNvSpPr>
          <p:nvPr/>
        </p:nvSpPr>
        <p:spPr bwMode="auto">
          <a:xfrm>
            <a:off x="0" y="-26988"/>
            <a:ext cx="313213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Обыкновенные дроби. Основное свойство дроби. Приведение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дробей</a:t>
            </a:r>
            <a:endParaRPr lang="en-US" sz="14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к общему знаменателю</a:t>
            </a:r>
          </a:p>
        </p:txBody>
      </p:sp>
      <p:sp>
        <p:nvSpPr>
          <p:cNvPr id="27655" name="TextBox 14"/>
          <p:cNvSpPr txBox="1">
            <a:spLocks noChangeArrowheads="1"/>
          </p:cNvSpPr>
          <p:nvPr/>
        </p:nvSpPr>
        <p:spPr bwMode="auto">
          <a:xfrm>
            <a:off x="250825" y="1773238"/>
            <a:ext cx="8640763" cy="1108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Что такое обыкновенная дробь? Что называется ее числителем и знаменателем? Как формулируется основное свойство дроби? Где оно используется?</a:t>
            </a:r>
          </a:p>
        </p:txBody>
      </p:sp>
      <p:sp>
        <p:nvSpPr>
          <p:cNvPr id="27656" name="TextBox 14"/>
          <p:cNvSpPr txBox="1">
            <a:spLocks noChangeArrowheads="1"/>
          </p:cNvSpPr>
          <p:nvPr/>
        </p:nvSpPr>
        <p:spPr bwMode="auto">
          <a:xfrm>
            <a:off x="250825" y="2924175"/>
            <a:ext cx="8640763" cy="12319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200">
              <a:latin typeface="Verdana" pitchFamily="34" charset="0"/>
            </a:endParaRPr>
          </a:p>
          <a:p>
            <a:r>
              <a:rPr lang="ru-RU" sz="2200">
                <a:latin typeface="Verdana" pitchFamily="34" charset="0"/>
              </a:rPr>
              <a:t>Приведите дробь        к знаменателю </a:t>
            </a:r>
            <a:r>
              <a:rPr lang="ru-RU" sz="3000" b="1">
                <a:latin typeface="Verdana" pitchFamily="34" charset="0"/>
              </a:rPr>
              <a:t>99</a:t>
            </a:r>
            <a:r>
              <a:rPr lang="ru-RU" sz="2200">
                <a:latin typeface="Verdana" pitchFamily="34" charset="0"/>
              </a:rPr>
              <a:t>.</a:t>
            </a:r>
          </a:p>
          <a:p>
            <a:endParaRPr lang="ru-RU" sz="2200">
              <a:latin typeface="Verdana" pitchFamily="34" charset="0"/>
            </a:endParaRPr>
          </a:p>
        </p:txBody>
      </p:sp>
      <p:sp>
        <p:nvSpPr>
          <p:cNvPr id="27657" name="TextBox 23"/>
          <p:cNvSpPr txBox="1">
            <a:spLocks noChangeArrowheads="1"/>
          </p:cNvSpPr>
          <p:nvPr/>
        </p:nvSpPr>
        <p:spPr bwMode="auto">
          <a:xfrm>
            <a:off x="2916238" y="2936875"/>
            <a:ext cx="15113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2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7658" name="TextBox 24"/>
          <p:cNvSpPr txBox="1">
            <a:spLocks noChangeArrowheads="1"/>
          </p:cNvSpPr>
          <p:nvPr/>
        </p:nvSpPr>
        <p:spPr bwMode="auto">
          <a:xfrm>
            <a:off x="2916238" y="3513138"/>
            <a:ext cx="11715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9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2989263" y="3622675"/>
            <a:ext cx="430212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60" name="TextBox 14"/>
          <p:cNvSpPr txBox="1">
            <a:spLocks noChangeArrowheads="1"/>
          </p:cNvSpPr>
          <p:nvPr/>
        </p:nvSpPr>
        <p:spPr bwMode="auto">
          <a:xfrm>
            <a:off x="250825" y="4181475"/>
            <a:ext cx="8640763" cy="1108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200">
              <a:latin typeface="Verdana" pitchFamily="34" charset="0"/>
            </a:endParaRPr>
          </a:p>
          <a:p>
            <a:r>
              <a:rPr lang="ru-RU" sz="2200">
                <a:latin typeface="Verdana" pitchFamily="34" charset="0"/>
              </a:rPr>
              <a:t>Сократите дробь            .</a:t>
            </a:r>
          </a:p>
          <a:p>
            <a:endParaRPr lang="ru-RU" sz="2200">
              <a:latin typeface="Verdana" pitchFamily="34" charset="0"/>
            </a:endParaRPr>
          </a:p>
        </p:txBody>
      </p:sp>
      <p:sp>
        <p:nvSpPr>
          <p:cNvPr id="27661" name="TextBox 27"/>
          <p:cNvSpPr txBox="1">
            <a:spLocks noChangeArrowheads="1"/>
          </p:cNvSpPr>
          <p:nvPr/>
        </p:nvSpPr>
        <p:spPr bwMode="auto">
          <a:xfrm>
            <a:off x="2987675" y="4076700"/>
            <a:ext cx="15128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35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7662" name="TextBox 28"/>
          <p:cNvSpPr txBox="1">
            <a:spLocks noChangeArrowheads="1"/>
          </p:cNvSpPr>
          <p:nvPr/>
        </p:nvSpPr>
        <p:spPr bwMode="auto">
          <a:xfrm>
            <a:off x="2987675" y="4652963"/>
            <a:ext cx="11715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65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2916238" y="4762500"/>
            <a:ext cx="1008062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64" name="TextBox 14"/>
          <p:cNvSpPr txBox="1">
            <a:spLocks noChangeArrowheads="1"/>
          </p:cNvSpPr>
          <p:nvPr/>
        </p:nvSpPr>
        <p:spPr bwMode="auto">
          <a:xfrm>
            <a:off x="246063" y="5337175"/>
            <a:ext cx="8640762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Что такое несократимая дробь?</a:t>
            </a:r>
          </a:p>
        </p:txBody>
      </p:sp>
      <p:sp>
        <p:nvSpPr>
          <p:cNvPr id="27665" name="TextBox 14"/>
          <p:cNvSpPr txBox="1">
            <a:spLocks noChangeArrowheads="1"/>
          </p:cNvSpPr>
          <p:nvPr/>
        </p:nvSpPr>
        <p:spPr bwMode="auto">
          <a:xfrm>
            <a:off x="250825" y="5805488"/>
            <a:ext cx="8640763" cy="9842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Verdana" pitchFamily="34" charset="0"/>
            </a:endParaRPr>
          </a:p>
          <a:p>
            <a:r>
              <a:rPr lang="ru-RU" sz="2200">
                <a:latin typeface="Verdana" pitchFamily="34" charset="0"/>
              </a:rPr>
              <a:t>Приведите дроби         и             к общему знаменателю.</a:t>
            </a:r>
          </a:p>
          <a:p>
            <a:endParaRPr lang="ru-RU">
              <a:latin typeface="Verdana" pitchFamily="34" charset="0"/>
            </a:endParaRPr>
          </a:p>
        </p:txBody>
      </p:sp>
      <p:sp>
        <p:nvSpPr>
          <p:cNvPr id="27666" name="TextBox 32"/>
          <p:cNvSpPr txBox="1">
            <a:spLocks noChangeArrowheads="1"/>
          </p:cNvSpPr>
          <p:nvPr/>
        </p:nvSpPr>
        <p:spPr bwMode="auto">
          <a:xfrm>
            <a:off x="2987675" y="5673725"/>
            <a:ext cx="15128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3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7667" name="TextBox 33"/>
          <p:cNvSpPr txBox="1">
            <a:spLocks noChangeArrowheads="1"/>
          </p:cNvSpPr>
          <p:nvPr/>
        </p:nvSpPr>
        <p:spPr bwMode="auto">
          <a:xfrm>
            <a:off x="2987675" y="6176963"/>
            <a:ext cx="11715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7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>
            <a:off x="2976563" y="6308725"/>
            <a:ext cx="587375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69" name="TextBox 35"/>
          <p:cNvSpPr txBox="1">
            <a:spLocks noChangeArrowheads="1"/>
          </p:cNvSpPr>
          <p:nvPr/>
        </p:nvSpPr>
        <p:spPr bwMode="auto">
          <a:xfrm>
            <a:off x="4356100" y="5673725"/>
            <a:ext cx="15113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5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7670" name="TextBox 36"/>
          <p:cNvSpPr txBox="1">
            <a:spLocks noChangeArrowheads="1"/>
          </p:cNvSpPr>
          <p:nvPr/>
        </p:nvSpPr>
        <p:spPr bwMode="auto">
          <a:xfrm>
            <a:off x="4140200" y="6176963"/>
            <a:ext cx="11699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latin typeface="Verdana" pitchFamily="34" charset="0"/>
              </a:rPr>
              <a:t>12</a:t>
            </a:r>
            <a:endParaRPr lang="en-US" sz="4000" b="1">
              <a:latin typeface="Verdana" pitchFamily="34" charset="0"/>
            </a:endParaRPr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>
            <a:off x="4129088" y="6308725"/>
            <a:ext cx="874712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18780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latin typeface="Verdana" pitchFamily="34" charset="0"/>
              </a:rPr>
              <a:t>Обыкновенная дробь </a:t>
            </a:r>
            <a:r>
              <a:rPr lang="ru-RU" sz="3200">
                <a:latin typeface="Verdana" pitchFamily="34" charset="0"/>
              </a:rPr>
              <a:t>–</a:t>
            </a:r>
            <a:r>
              <a:rPr lang="ru-RU" sz="3200" b="1">
                <a:latin typeface="Verdana" pitchFamily="34" charset="0"/>
              </a:rPr>
              <a:t> </a:t>
            </a:r>
            <a:r>
              <a:rPr lang="ru-RU" sz="3200">
                <a:latin typeface="Verdana" pitchFamily="34" charset="0"/>
              </a:rPr>
              <a:t>это</a:t>
            </a:r>
            <a:endParaRPr lang="en-US" sz="3200">
              <a:latin typeface="Verdana" pitchFamily="34" charset="0"/>
            </a:endParaRPr>
          </a:p>
          <a:p>
            <a:endParaRPr lang="en-US" sz="1000" b="1">
              <a:latin typeface="Verdana" pitchFamily="34" charset="0"/>
            </a:endParaRPr>
          </a:p>
          <a:p>
            <a:pPr algn="ctr"/>
            <a:r>
              <a:rPr lang="ru-RU" sz="3200">
                <a:latin typeface="Verdana" pitchFamily="34" charset="0"/>
              </a:rPr>
              <a:t>число вида</a:t>
            </a:r>
            <a:r>
              <a:rPr lang="en-US" sz="3200">
                <a:latin typeface="Verdana" pitchFamily="34" charset="0"/>
              </a:rPr>
              <a:t>      </a:t>
            </a:r>
            <a:r>
              <a:rPr lang="ru-RU" sz="3200">
                <a:latin typeface="Verdana" pitchFamily="34" charset="0"/>
              </a:rPr>
              <a:t>,</a:t>
            </a:r>
            <a:endParaRPr lang="en-US" sz="3200" b="1">
              <a:latin typeface="Verdana" pitchFamily="34" charset="0"/>
            </a:endParaRPr>
          </a:p>
          <a:p>
            <a:endParaRPr lang="en-US" sz="1000">
              <a:latin typeface="Verdana" pitchFamily="34" charset="0"/>
            </a:endParaRPr>
          </a:p>
          <a:p>
            <a:pPr algn="ctr"/>
            <a:r>
              <a:rPr lang="ru-RU" sz="3200">
                <a:latin typeface="Verdana" pitchFamily="34" charset="0"/>
              </a:rPr>
              <a:t>где 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</a:rPr>
              <a:t>m</a:t>
            </a:r>
            <a:r>
              <a:rPr lang="ru-RU" sz="3200">
                <a:latin typeface="Verdana" pitchFamily="34" charset="0"/>
              </a:rPr>
              <a:t> и </a:t>
            </a:r>
            <a:r>
              <a:rPr lang="ru-RU" sz="3200" b="1">
                <a:solidFill>
                  <a:srgbClr val="0000FF"/>
                </a:solidFill>
                <a:latin typeface="Verdana" pitchFamily="34" charset="0"/>
              </a:rPr>
              <a:t>n</a:t>
            </a:r>
            <a:r>
              <a:rPr lang="ru-RU" sz="3200">
                <a:latin typeface="Verdana" pitchFamily="34" charset="0"/>
              </a:rPr>
              <a:t> – </a:t>
            </a:r>
            <a:r>
              <a:rPr lang="ru-RU" sz="3200" b="1">
                <a:latin typeface="Verdana" pitchFamily="34" charset="0"/>
              </a:rPr>
              <a:t>натуральные числа</a:t>
            </a:r>
            <a:r>
              <a:rPr lang="ru-RU" sz="3200">
                <a:latin typeface="Verdana" pitchFamily="34" charset="0"/>
              </a:rPr>
              <a:t>.</a:t>
            </a:r>
            <a:endParaRPr lang="ru-RU" sz="3000">
              <a:latin typeface="Verdana" pitchFamily="34" charset="0"/>
            </a:endParaRPr>
          </a:p>
        </p:txBody>
      </p:sp>
      <p:pic>
        <p:nvPicPr>
          <p:cNvPr id="14338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Box 7"/>
          <p:cNvSpPr txBox="1">
            <a:spLocks noChangeArrowheads="1"/>
          </p:cNvSpPr>
          <p:nvPr/>
        </p:nvSpPr>
        <p:spPr bwMode="auto">
          <a:xfrm>
            <a:off x="0" y="-19050"/>
            <a:ext cx="313213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Обыкновенные дроби. Основное свойство дроби. Приведение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дробей</a:t>
            </a:r>
            <a:endParaRPr lang="en-US" sz="14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к общему знаменателю</a:t>
            </a:r>
          </a:p>
        </p:txBody>
      </p:sp>
      <p:sp>
        <p:nvSpPr>
          <p:cNvPr id="14340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Дробь</a:t>
            </a:r>
          </a:p>
        </p:txBody>
      </p:sp>
      <p:sp>
        <p:nvSpPr>
          <p:cNvPr id="14341" name="TextBox 8"/>
          <p:cNvSpPr txBox="1">
            <a:spLocks noChangeArrowheads="1"/>
          </p:cNvSpPr>
          <p:nvPr/>
        </p:nvSpPr>
        <p:spPr bwMode="auto">
          <a:xfrm>
            <a:off x="5364163" y="1646238"/>
            <a:ext cx="347662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500" b="1">
                <a:solidFill>
                  <a:srgbClr val="C00000"/>
                </a:solidFill>
                <a:latin typeface="Verdana" pitchFamily="34" charset="0"/>
              </a:rPr>
              <a:t>m</a:t>
            </a:r>
          </a:p>
        </p:txBody>
      </p:sp>
      <p:sp>
        <p:nvSpPr>
          <p:cNvPr id="14342" name="TextBox 10"/>
          <p:cNvSpPr txBox="1">
            <a:spLocks noChangeArrowheads="1"/>
          </p:cNvSpPr>
          <p:nvPr/>
        </p:nvSpPr>
        <p:spPr bwMode="auto">
          <a:xfrm>
            <a:off x="5449888" y="2222500"/>
            <a:ext cx="346075" cy="63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500" b="1">
                <a:solidFill>
                  <a:srgbClr val="0000FF"/>
                </a:solidFill>
                <a:latin typeface="Verdana" pitchFamily="34" charset="0"/>
              </a:rPr>
              <a:t>n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5407025" y="2263775"/>
            <a:ext cx="5334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44" name="TextBox 20"/>
          <p:cNvSpPr txBox="1">
            <a:spLocks noChangeArrowheads="1"/>
          </p:cNvSpPr>
          <p:nvPr/>
        </p:nvSpPr>
        <p:spPr bwMode="auto">
          <a:xfrm>
            <a:off x="468313" y="2347913"/>
            <a:ext cx="2271712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0" b="1">
                <a:solidFill>
                  <a:srgbClr val="C00000"/>
                </a:solidFill>
                <a:latin typeface="Calibri" pitchFamily="34" charset="0"/>
              </a:rPr>
              <a:t>m</a:t>
            </a:r>
            <a:endParaRPr lang="ru-RU" sz="20000" b="1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14345" name="TextBox 21"/>
          <p:cNvSpPr txBox="1">
            <a:spLocks noChangeArrowheads="1"/>
          </p:cNvSpPr>
          <p:nvPr/>
        </p:nvSpPr>
        <p:spPr bwMode="auto">
          <a:xfrm>
            <a:off x="827088" y="4075113"/>
            <a:ext cx="1562100" cy="317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0" b="1">
                <a:solidFill>
                  <a:srgbClr val="0000FF"/>
                </a:solidFill>
                <a:latin typeface="Calibri" pitchFamily="34" charset="0"/>
              </a:rPr>
              <a:t>n</a:t>
            </a:r>
            <a:endParaRPr lang="ru-RU" sz="20000" b="1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50825" y="4941888"/>
            <a:ext cx="2736850" cy="14287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24" name="Прямая со стрелкой 23"/>
          <p:cNvCxnSpPr/>
          <p:nvPr/>
        </p:nvCxnSpPr>
        <p:spPr>
          <a:xfrm flipH="1">
            <a:off x="3276600" y="4075113"/>
            <a:ext cx="1295400" cy="0"/>
          </a:xfrm>
          <a:prstGeom prst="straightConnector1">
            <a:avLst/>
          </a:prstGeom>
          <a:ln w="63500">
            <a:solidFill>
              <a:srgbClr val="C0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flipH="1">
            <a:off x="3276600" y="5949950"/>
            <a:ext cx="1295400" cy="0"/>
          </a:xfrm>
          <a:prstGeom prst="straightConnector1">
            <a:avLst/>
          </a:prstGeom>
          <a:ln w="63500">
            <a:solidFill>
              <a:srgbClr val="C0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49" name="TextBox 25"/>
          <p:cNvSpPr txBox="1">
            <a:spLocks noChangeArrowheads="1"/>
          </p:cNvSpPr>
          <p:nvPr/>
        </p:nvSpPr>
        <p:spPr bwMode="auto">
          <a:xfrm>
            <a:off x="4787900" y="3816350"/>
            <a:ext cx="4105275" cy="4762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</a:rPr>
              <a:t>числитель</a:t>
            </a:r>
            <a:r>
              <a:rPr lang="ru-RU" sz="2500">
                <a:latin typeface="Verdana" pitchFamily="34" charset="0"/>
              </a:rPr>
              <a:t> дроби</a:t>
            </a:r>
            <a:endParaRPr lang="en-US" sz="2500">
              <a:latin typeface="Verdana" pitchFamily="34" charset="0"/>
            </a:endParaRPr>
          </a:p>
        </p:txBody>
      </p:sp>
      <p:sp>
        <p:nvSpPr>
          <p:cNvPr id="14350" name="TextBox 26"/>
          <p:cNvSpPr txBox="1">
            <a:spLocks noChangeArrowheads="1"/>
          </p:cNvSpPr>
          <p:nvPr/>
        </p:nvSpPr>
        <p:spPr bwMode="auto">
          <a:xfrm>
            <a:off x="4787900" y="5732463"/>
            <a:ext cx="4105275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</a:rPr>
              <a:t>знаменатель</a:t>
            </a:r>
            <a:r>
              <a:rPr lang="ru-RU" sz="2500">
                <a:latin typeface="Verdana" pitchFamily="34" charset="0"/>
              </a:rPr>
              <a:t> дроби</a:t>
            </a:r>
            <a:endParaRPr lang="en-US" sz="250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Box 15"/>
          <p:cNvSpPr txBox="1">
            <a:spLocks noChangeArrowheads="1"/>
          </p:cNvSpPr>
          <p:nvPr/>
        </p:nvSpPr>
        <p:spPr bwMode="auto">
          <a:xfrm>
            <a:off x="3348038" y="1268413"/>
            <a:ext cx="5545137" cy="1246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500" b="1">
                <a:solidFill>
                  <a:srgbClr val="0000FF"/>
                </a:solidFill>
                <a:latin typeface="Verdana" pitchFamily="34" charset="0"/>
              </a:rPr>
              <a:t>Число n</a:t>
            </a:r>
            <a:r>
              <a:rPr lang="ru-RU" sz="2500" b="1">
                <a:solidFill>
                  <a:srgbClr val="FF0000"/>
                </a:solidFill>
                <a:latin typeface="Verdana" pitchFamily="34" charset="0"/>
              </a:rPr>
              <a:t> </a:t>
            </a:r>
            <a:r>
              <a:rPr lang="ru-RU" sz="2500">
                <a:latin typeface="Verdana" pitchFamily="34" charset="0"/>
              </a:rPr>
              <a:t>под чертой показывает, на сколько равных частей разделили целое.</a:t>
            </a:r>
          </a:p>
        </p:txBody>
      </p:sp>
      <p:pic>
        <p:nvPicPr>
          <p:cNvPr id="1536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extBox 7"/>
          <p:cNvSpPr txBox="1">
            <a:spLocks noChangeArrowheads="1"/>
          </p:cNvSpPr>
          <p:nvPr/>
        </p:nvSpPr>
        <p:spPr bwMode="auto">
          <a:xfrm>
            <a:off x="0" y="-19050"/>
            <a:ext cx="313213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Обыкновенные дроби. Основное свойство дроби. Приведение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дробей</a:t>
            </a:r>
            <a:endParaRPr lang="en-US" sz="14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к общему знаменателю</a:t>
            </a:r>
          </a:p>
        </p:txBody>
      </p:sp>
      <p:sp>
        <p:nvSpPr>
          <p:cNvPr id="15364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Дробь</a:t>
            </a:r>
          </a:p>
        </p:txBody>
      </p:sp>
      <p:pic>
        <p:nvPicPr>
          <p:cNvPr id="15365" name="Рисунок 1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6" name="TextBox 14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Числитель и знаменатель</a:t>
            </a:r>
          </a:p>
        </p:txBody>
      </p:sp>
      <p:sp>
        <p:nvSpPr>
          <p:cNvPr id="15367" name="TextBox 16"/>
          <p:cNvSpPr txBox="1">
            <a:spLocks noChangeArrowheads="1"/>
          </p:cNvSpPr>
          <p:nvPr/>
        </p:nvSpPr>
        <p:spPr bwMode="auto">
          <a:xfrm>
            <a:off x="468313" y="765175"/>
            <a:ext cx="2271712" cy="317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0" b="1">
                <a:solidFill>
                  <a:srgbClr val="C00000"/>
                </a:solidFill>
                <a:latin typeface="Calibri" pitchFamily="34" charset="0"/>
              </a:rPr>
              <a:t>m</a:t>
            </a:r>
            <a:endParaRPr lang="ru-RU" sz="20000" b="1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15368" name="TextBox 17"/>
          <p:cNvSpPr txBox="1">
            <a:spLocks noChangeArrowheads="1"/>
          </p:cNvSpPr>
          <p:nvPr/>
        </p:nvSpPr>
        <p:spPr bwMode="auto">
          <a:xfrm>
            <a:off x="827088" y="2492375"/>
            <a:ext cx="1562100" cy="317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0" b="1">
                <a:solidFill>
                  <a:srgbClr val="0000FF"/>
                </a:solidFill>
                <a:latin typeface="Calibri" pitchFamily="34" charset="0"/>
              </a:rPr>
              <a:t>n</a:t>
            </a:r>
            <a:endParaRPr lang="ru-RU" sz="20000" b="1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50825" y="3359150"/>
            <a:ext cx="2736850" cy="14287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370" name="TextBox 19"/>
          <p:cNvSpPr txBox="1">
            <a:spLocks noChangeArrowheads="1"/>
          </p:cNvSpPr>
          <p:nvPr/>
        </p:nvSpPr>
        <p:spPr bwMode="auto">
          <a:xfrm>
            <a:off x="3348038" y="5448300"/>
            <a:ext cx="5545137" cy="8604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500">
                <a:latin typeface="Verdana" pitchFamily="34" charset="0"/>
              </a:rPr>
              <a:t>Его называют</a:t>
            </a:r>
          </a:p>
          <a:p>
            <a:r>
              <a:rPr lang="ru-RU" sz="2500" b="1">
                <a:solidFill>
                  <a:srgbClr val="C00000"/>
                </a:solidFill>
                <a:latin typeface="Verdana" pitchFamily="34" charset="0"/>
              </a:rPr>
              <a:t>числителем дроби</a:t>
            </a:r>
            <a:r>
              <a:rPr lang="ru-RU" sz="2500">
                <a:latin typeface="Verdana" pitchFamily="34" charset="0"/>
              </a:rPr>
              <a:t>.</a:t>
            </a:r>
            <a:endParaRPr lang="en-US" sz="2500">
              <a:latin typeface="Verdana" pitchFamily="34" charset="0"/>
            </a:endParaRPr>
          </a:p>
        </p:txBody>
      </p:sp>
      <p:sp>
        <p:nvSpPr>
          <p:cNvPr id="15371" name="TextBox 20"/>
          <p:cNvSpPr txBox="1">
            <a:spLocks noChangeArrowheads="1"/>
          </p:cNvSpPr>
          <p:nvPr/>
        </p:nvSpPr>
        <p:spPr bwMode="auto">
          <a:xfrm>
            <a:off x="3348038" y="2782888"/>
            <a:ext cx="5545137" cy="8620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500">
                <a:latin typeface="Verdana" pitchFamily="34" charset="0"/>
              </a:rPr>
              <a:t>Его называют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</a:rPr>
              <a:t>знаменателем дроби</a:t>
            </a:r>
            <a:r>
              <a:rPr lang="ru-RU" sz="2500">
                <a:latin typeface="Verdana" pitchFamily="34" charset="0"/>
              </a:rPr>
              <a:t>.</a:t>
            </a:r>
          </a:p>
        </p:txBody>
      </p:sp>
      <p:sp>
        <p:nvSpPr>
          <p:cNvPr id="15372" name="TextBox 21"/>
          <p:cNvSpPr txBox="1">
            <a:spLocks noChangeArrowheads="1"/>
          </p:cNvSpPr>
          <p:nvPr/>
        </p:nvSpPr>
        <p:spPr bwMode="auto">
          <a:xfrm>
            <a:off x="3348038" y="3910013"/>
            <a:ext cx="5545137" cy="12477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500" b="1">
                <a:solidFill>
                  <a:srgbClr val="C00000"/>
                </a:solidFill>
                <a:latin typeface="Verdana" pitchFamily="34" charset="0"/>
              </a:rPr>
              <a:t>Число m</a:t>
            </a:r>
            <a:r>
              <a:rPr lang="ru-RU" sz="2500">
                <a:solidFill>
                  <a:srgbClr val="0F4D10"/>
                </a:solidFill>
                <a:latin typeface="Verdana" pitchFamily="34" charset="0"/>
              </a:rPr>
              <a:t> </a:t>
            </a:r>
            <a:r>
              <a:rPr lang="ru-RU" sz="2500">
                <a:latin typeface="Verdana" pitchFamily="34" charset="0"/>
              </a:rPr>
              <a:t>над</a:t>
            </a:r>
          </a:p>
          <a:p>
            <a:r>
              <a:rPr lang="ru-RU" sz="2500">
                <a:latin typeface="Verdana" pitchFamily="34" charset="0"/>
              </a:rPr>
              <a:t>чертой показывает, сколько таких частей взяли.</a:t>
            </a:r>
          </a:p>
        </p:txBody>
      </p:sp>
      <p:sp>
        <p:nvSpPr>
          <p:cNvPr id="15373" name="TextBox 22"/>
          <p:cNvSpPr txBox="1">
            <a:spLocks noChangeArrowheads="1"/>
          </p:cNvSpPr>
          <p:nvPr/>
        </p:nvSpPr>
        <p:spPr bwMode="auto">
          <a:xfrm>
            <a:off x="0" y="-26988"/>
            <a:ext cx="313213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Обыкновенные дроби. Основное свойство дроби. Приведение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дробей</a:t>
            </a:r>
            <a:endParaRPr lang="en-US" sz="14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к общему знаменателю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Дробь</a:t>
            </a:r>
          </a:p>
        </p:txBody>
      </p:sp>
      <p:pic>
        <p:nvPicPr>
          <p:cNvPr id="16387" name="Рисунок 1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TextBox 14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Основное свойство дроби</a:t>
            </a:r>
          </a:p>
        </p:txBody>
      </p:sp>
      <p:sp>
        <p:nvSpPr>
          <p:cNvPr id="16389" name="TextBox 22"/>
          <p:cNvSpPr txBox="1">
            <a:spLocks noChangeArrowheads="1"/>
          </p:cNvSpPr>
          <p:nvPr/>
        </p:nvSpPr>
        <p:spPr bwMode="auto">
          <a:xfrm>
            <a:off x="0" y="-26988"/>
            <a:ext cx="313213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Обыкновенные дроби. Основное свойство дроби. Приведение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дробей</a:t>
            </a:r>
            <a:endParaRPr lang="en-US" sz="14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к общему знаменателю</a:t>
            </a:r>
          </a:p>
        </p:txBody>
      </p:sp>
      <p:sp>
        <p:nvSpPr>
          <p:cNvPr id="16390" name="TextBox 26"/>
          <p:cNvSpPr txBox="1">
            <a:spLocks noChangeArrowheads="1"/>
          </p:cNvSpPr>
          <p:nvPr/>
        </p:nvSpPr>
        <p:spPr bwMode="auto">
          <a:xfrm>
            <a:off x="250825" y="1268413"/>
            <a:ext cx="8642350" cy="6318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500" b="1">
                <a:latin typeface="Verdana" pitchFamily="34" charset="0"/>
              </a:rPr>
              <a:t>Формулировка свойства:</a:t>
            </a:r>
            <a:endParaRPr lang="en-US" sz="3500" b="1">
              <a:latin typeface="Verdana" pitchFamily="34" charset="0"/>
            </a:endParaRPr>
          </a:p>
        </p:txBody>
      </p:sp>
      <p:sp>
        <p:nvSpPr>
          <p:cNvPr id="16391" name="TextBox 27"/>
          <p:cNvSpPr txBox="1">
            <a:spLocks noChangeArrowheads="1"/>
          </p:cNvSpPr>
          <p:nvPr/>
        </p:nvSpPr>
        <p:spPr bwMode="auto">
          <a:xfrm>
            <a:off x="250825" y="2205038"/>
            <a:ext cx="8642350" cy="22463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500">
                <a:latin typeface="Verdana" pitchFamily="34" charset="0"/>
              </a:rPr>
              <a:t>если и числитель, и знаменатель дроби умножить или разделить на одно и то же натуральное число, то получится дробь, равная данной.</a:t>
            </a:r>
            <a:endParaRPr lang="en-US" sz="3500">
              <a:latin typeface="Verdana" pitchFamily="34" charset="0"/>
            </a:endParaRPr>
          </a:p>
        </p:txBody>
      </p:sp>
      <p:sp>
        <p:nvSpPr>
          <p:cNvPr id="16392" name="TextBox 28"/>
          <p:cNvSpPr txBox="1">
            <a:spLocks noChangeArrowheads="1"/>
          </p:cNvSpPr>
          <p:nvPr/>
        </p:nvSpPr>
        <p:spPr bwMode="auto">
          <a:xfrm>
            <a:off x="323850" y="4337050"/>
            <a:ext cx="15113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solidFill>
                  <a:srgbClr val="C00000"/>
                </a:solidFill>
                <a:latin typeface="Verdana" pitchFamily="34" charset="0"/>
              </a:rPr>
              <a:t>m</a:t>
            </a:r>
          </a:p>
        </p:txBody>
      </p:sp>
      <p:sp>
        <p:nvSpPr>
          <p:cNvPr id="16393" name="TextBox 29"/>
          <p:cNvSpPr txBox="1">
            <a:spLocks noChangeArrowheads="1"/>
          </p:cNvSpPr>
          <p:nvPr/>
        </p:nvSpPr>
        <p:spPr bwMode="auto">
          <a:xfrm>
            <a:off x="468313" y="5418138"/>
            <a:ext cx="1169987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solidFill>
                  <a:srgbClr val="0000FF"/>
                </a:solidFill>
                <a:latin typeface="Verdana" pitchFamily="34" charset="0"/>
              </a:rPr>
              <a:t>n</a:t>
            </a: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>
            <a:off x="468313" y="5562600"/>
            <a:ext cx="1008062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95" name="TextBox 31"/>
          <p:cNvSpPr txBox="1">
            <a:spLocks noChangeArrowheads="1"/>
          </p:cNvSpPr>
          <p:nvPr/>
        </p:nvSpPr>
        <p:spPr bwMode="auto">
          <a:xfrm>
            <a:off x="1547813" y="4841875"/>
            <a:ext cx="998537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=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632075" y="4337050"/>
            <a:ext cx="3021013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</a:t>
            </a:r>
            <a:r>
              <a:rPr lang="ru-RU" sz="8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·</a:t>
            </a:r>
            <a:r>
              <a:rPr lang="en-US" sz="8000" b="1" dirty="0">
                <a:solidFill>
                  <a:schemeClr val="accent6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703513" y="5418138"/>
            <a:ext cx="2085975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b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</a:t>
            </a:r>
            <a:r>
              <a:rPr lang="ru-RU" sz="8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·</a:t>
            </a:r>
            <a:r>
              <a:rPr lang="en-US" sz="8000" b="1" dirty="0">
                <a:solidFill>
                  <a:schemeClr val="accent6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>
            <a:off x="2700338" y="5562600"/>
            <a:ext cx="2243137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99" name="TextBox 35"/>
          <p:cNvSpPr txBox="1">
            <a:spLocks noChangeArrowheads="1"/>
          </p:cNvSpPr>
          <p:nvPr/>
        </p:nvSpPr>
        <p:spPr bwMode="auto">
          <a:xfrm>
            <a:off x="5087938" y="4841875"/>
            <a:ext cx="99695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=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138863" y="4364038"/>
            <a:ext cx="2825750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b="1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</a:t>
            </a:r>
            <a:r>
              <a:rPr lang="ru-RU" sz="8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  <a:r>
              <a:rPr lang="en-US" sz="8000" b="1" dirty="0">
                <a:solidFill>
                  <a:schemeClr val="accent6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300788" y="5418138"/>
            <a:ext cx="2466975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b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</a:t>
            </a:r>
            <a:r>
              <a:rPr lang="en-US" sz="8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  <a:r>
              <a:rPr lang="en-US" sz="8000" b="1" dirty="0">
                <a:solidFill>
                  <a:schemeClr val="accent6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</a:t>
            </a:r>
          </a:p>
        </p:txBody>
      </p:sp>
      <p:cxnSp>
        <p:nvCxnSpPr>
          <p:cNvPr id="39" name="Прямая соединительная линия 38"/>
          <p:cNvCxnSpPr/>
          <p:nvPr/>
        </p:nvCxnSpPr>
        <p:spPr>
          <a:xfrm>
            <a:off x="6156325" y="5562600"/>
            <a:ext cx="2449513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0" name="TextBox 8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Основное свойство дроби</a:t>
            </a:r>
          </a:p>
        </p:txBody>
      </p:sp>
      <p:pic>
        <p:nvPicPr>
          <p:cNvPr id="17411" name="Рисунок 3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252413" y="2997200"/>
            <a:ext cx="3600451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Рисунок 6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95963" y="2997200"/>
            <a:ext cx="3600450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Рисунок 7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71775" y="2997200"/>
            <a:ext cx="3600450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4" name="TextBox 11"/>
          <p:cNvSpPr txBox="1">
            <a:spLocks noChangeArrowheads="1"/>
          </p:cNvSpPr>
          <p:nvPr/>
        </p:nvSpPr>
        <p:spPr bwMode="auto">
          <a:xfrm>
            <a:off x="1042988" y="836613"/>
            <a:ext cx="1512887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4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17415" name="TextBox 12"/>
          <p:cNvSpPr txBox="1">
            <a:spLocks noChangeArrowheads="1"/>
          </p:cNvSpPr>
          <p:nvPr/>
        </p:nvSpPr>
        <p:spPr bwMode="auto">
          <a:xfrm>
            <a:off x="755650" y="1916113"/>
            <a:ext cx="2592388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12</a:t>
            </a:r>
            <a:endParaRPr lang="en-US" sz="8000" b="1">
              <a:latin typeface="Verdana" pitchFamily="34" charset="0"/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971550" y="2060575"/>
            <a:ext cx="136842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17" name="TextBox 16"/>
          <p:cNvSpPr txBox="1">
            <a:spLocks noChangeArrowheads="1"/>
          </p:cNvSpPr>
          <p:nvPr/>
        </p:nvSpPr>
        <p:spPr bwMode="auto">
          <a:xfrm>
            <a:off x="4067175" y="836613"/>
            <a:ext cx="1512888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2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17418" name="TextBox 17"/>
          <p:cNvSpPr txBox="1">
            <a:spLocks noChangeArrowheads="1"/>
          </p:cNvSpPr>
          <p:nvPr/>
        </p:nvSpPr>
        <p:spPr bwMode="auto">
          <a:xfrm>
            <a:off x="4067175" y="1916113"/>
            <a:ext cx="25939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6</a:t>
            </a:r>
            <a:endParaRPr lang="en-US" sz="8000" b="1">
              <a:latin typeface="Verdana" pitchFamily="34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4068763" y="2060575"/>
            <a:ext cx="1008062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20" name="TextBox 21"/>
          <p:cNvSpPr txBox="1">
            <a:spLocks noChangeArrowheads="1"/>
          </p:cNvSpPr>
          <p:nvPr/>
        </p:nvSpPr>
        <p:spPr bwMode="auto">
          <a:xfrm>
            <a:off x="7164388" y="836613"/>
            <a:ext cx="15113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1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17421" name="TextBox 23"/>
          <p:cNvSpPr txBox="1">
            <a:spLocks noChangeArrowheads="1"/>
          </p:cNvSpPr>
          <p:nvPr/>
        </p:nvSpPr>
        <p:spPr bwMode="auto">
          <a:xfrm>
            <a:off x="7164388" y="1916113"/>
            <a:ext cx="2592387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3</a:t>
            </a:r>
            <a:endParaRPr lang="en-US" sz="8000" b="1">
              <a:latin typeface="Verdana" pitchFamily="34" charset="0"/>
            </a:endParaRP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7164388" y="2060575"/>
            <a:ext cx="1008062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2638425" y="1312863"/>
            <a:ext cx="99695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=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5519738" y="1312863"/>
            <a:ext cx="99695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=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17425" name="TextBox 19"/>
          <p:cNvSpPr txBox="1">
            <a:spLocks noChangeArrowheads="1"/>
          </p:cNvSpPr>
          <p:nvPr/>
        </p:nvSpPr>
        <p:spPr bwMode="auto">
          <a:xfrm>
            <a:off x="0" y="-26988"/>
            <a:ext cx="313213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Обыкновенные дроби. Основное свойство дроби. Приведение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дробей</a:t>
            </a:r>
            <a:endParaRPr lang="en-US" sz="14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к общему знаменателю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TextBox 8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Основное свойство дроби</a:t>
            </a:r>
          </a:p>
        </p:txBody>
      </p:sp>
      <p:sp>
        <p:nvSpPr>
          <p:cNvPr id="18435" name="TextBox 21"/>
          <p:cNvSpPr txBox="1">
            <a:spLocks noChangeArrowheads="1"/>
          </p:cNvSpPr>
          <p:nvPr/>
        </p:nvSpPr>
        <p:spPr bwMode="auto">
          <a:xfrm>
            <a:off x="1187450" y="665163"/>
            <a:ext cx="1512888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1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18436" name="TextBox 23"/>
          <p:cNvSpPr txBox="1">
            <a:spLocks noChangeArrowheads="1"/>
          </p:cNvSpPr>
          <p:nvPr/>
        </p:nvSpPr>
        <p:spPr bwMode="auto">
          <a:xfrm>
            <a:off x="1187450" y="1746250"/>
            <a:ext cx="1171575" cy="132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3</a:t>
            </a:r>
            <a:endParaRPr lang="en-US" sz="8000" b="1">
              <a:latin typeface="Verdana" pitchFamily="34" charset="0"/>
            </a:endParaRP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1187450" y="1889125"/>
            <a:ext cx="1008063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38" name="TextBox 28"/>
          <p:cNvSpPr txBox="1">
            <a:spLocks noChangeArrowheads="1"/>
          </p:cNvSpPr>
          <p:nvPr/>
        </p:nvSpPr>
        <p:spPr bwMode="auto">
          <a:xfrm>
            <a:off x="2268538" y="1169988"/>
            <a:ext cx="996950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=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18439" name="TextBox 19"/>
          <p:cNvSpPr txBox="1">
            <a:spLocks noChangeArrowheads="1"/>
          </p:cNvSpPr>
          <p:nvPr/>
        </p:nvSpPr>
        <p:spPr bwMode="auto">
          <a:xfrm>
            <a:off x="3351213" y="665163"/>
            <a:ext cx="3021012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1·2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18440" name="TextBox 20"/>
          <p:cNvSpPr txBox="1">
            <a:spLocks noChangeArrowheads="1"/>
          </p:cNvSpPr>
          <p:nvPr/>
        </p:nvSpPr>
        <p:spPr bwMode="auto">
          <a:xfrm>
            <a:off x="3351213" y="1746250"/>
            <a:ext cx="2085975" cy="132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3·2</a:t>
            </a:r>
            <a:endParaRPr lang="en-US" sz="8000" b="1">
              <a:latin typeface="Verdana" pitchFamily="34" charset="0"/>
            </a:endParaRPr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3352800" y="1889125"/>
            <a:ext cx="2011363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42" name="TextBox 25"/>
          <p:cNvSpPr txBox="1">
            <a:spLocks noChangeArrowheads="1"/>
          </p:cNvSpPr>
          <p:nvPr/>
        </p:nvSpPr>
        <p:spPr bwMode="auto">
          <a:xfrm>
            <a:off x="5292725" y="1169988"/>
            <a:ext cx="996950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=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18443" name="TextBox 27"/>
          <p:cNvSpPr txBox="1">
            <a:spLocks noChangeArrowheads="1"/>
          </p:cNvSpPr>
          <p:nvPr/>
        </p:nvSpPr>
        <p:spPr bwMode="auto">
          <a:xfrm>
            <a:off x="6350000" y="692150"/>
            <a:ext cx="1390650" cy="132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2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18444" name="TextBox 29"/>
          <p:cNvSpPr txBox="1">
            <a:spLocks noChangeArrowheads="1"/>
          </p:cNvSpPr>
          <p:nvPr/>
        </p:nvSpPr>
        <p:spPr bwMode="auto">
          <a:xfrm>
            <a:off x="6375400" y="1746250"/>
            <a:ext cx="2085975" cy="132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6</a:t>
            </a:r>
            <a:endParaRPr lang="en-US" sz="8000" b="1">
              <a:latin typeface="Verdana" pitchFamily="34" charset="0"/>
            </a:endParaRP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>
            <a:off x="6376988" y="1889125"/>
            <a:ext cx="86042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46" name="TextBox 42"/>
          <p:cNvSpPr txBox="1">
            <a:spLocks noChangeArrowheads="1"/>
          </p:cNvSpPr>
          <p:nvPr/>
        </p:nvSpPr>
        <p:spPr bwMode="auto">
          <a:xfrm>
            <a:off x="1187450" y="2636838"/>
            <a:ext cx="1512888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1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18447" name="TextBox 43"/>
          <p:cNvSpPr txBox="1">
            <a:spLocks noChangeArrowheads="1"/>
          </p:cNvSpPr>
          <p:nvPr/>
        </p:nvSpPr>
        <p:spPr bwMode="auto">
          <a:xfrm>
            <a:off x="1187450" y="3716338"/>
            <a:ext cx="11715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3</a:t>
            </a:r>
            <a:endParaRPr lang="en-US" sz="8000" b="1">
              <a:latin typeface="Verdana" pitchFamily="34" charset="0"/>
            </a:endParaRPr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>
            <a:off x="1189038" y="3860800"/>
            <a:ext cx="1008062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49" name="TextBox 45"/>
          <p:cNvSpPr txBox="1">
            <a:spLocks noChangeArrowheads="1"/>
          </p:cNvSpPr>
          <p:nvPr/>
        </p:nvSpPr>
        <p:spPr bwMode="auto">
          <a:xfrm>
            <a:off x="2268538" y="3141663"/>
            <a:ext cx="996950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=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18450" name="TextBox 46"/>
          <p:cNvSpPr txBox="1">
            <a:spLocks noChangeArrowheads="1"/>
          </p:cNvSpPr>
          <p:nvPr/>
        </p:nvSpPr>
        <p:spPr bwMode="auto">
          <a:xfrm>
            <a:off x="3352800" y="2636838"/>
            <a:ext cx="301942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1·4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18451" name="TextBox 47"/>
          <p:cNvSpPr txBox="1">
            <a:spLocks noChangeArrowheads="1"/>
          </p:cNvSpPr>
          <p:nvPr/>
        </p:nvSpPr>
        <p:spPr bwMode="auto">
          <a:xfrm>
            <a:off x="3352800" y="3716338"/>
            <a:ext cx="2084388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3·4</a:t>
            </a:r>
            <a:endParaRPr lang="en-US" sz="8000" b="1">
              <a:latin typeface="Verdana" pitchFamily="34" charset="0"/>
            </a:endParaRPr>
          </a:p>
        </p:txBody>
      </p:sp>
      <p:cxnSp>
        <p:nvCxnSpPr>
          <p:cNvPr id="49" name="Прямая соединительная линия 48"/>
          <p:cNvCxnSpPr/>
          <p:nvPr/>
        </p:nvCxnSpPr>
        <p:spPr>
          <a:xfrm>
            <a:off x="3352800" y="3860800"/>
            <a:ext cx="201295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53" name="TextBox 49"/>
          <p:cNvSpPr txBox="1">
            <a:spLocks noChangeArrowheads="1"/>
          </p:cNvSpPr>
          <p:nvPr/>
        </p:nvSpPr>
        <p:spPr bwMode="auto">
          <a:xfrm>
            <a:off x="5292725" y="3141663"/>
            <a:ext cx="996950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=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18454" name="TextBox 50"/>
          <p:cNvSpPr txBox="1">
            <a:spLocks noChangeArrowheads="1"/>
          </p:cNvSpPr>
          <p:nvPr/>
        </p:nvSpPr>
        <p:spPr bwMode="auto">
          <a:xfrm>
            <a:off x="6661150" y="2663825"/>
            <a:ext cx="1390650" cy="132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4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18455" name="TextBox 51"/>
          <p:cNvSpPr txBox="1">
            <a:spLocks noChangeArrowheads="1"/>
          </p:cNvSpPr>
          <p:nvPr/>
        </p:nvSpPr>
        <p:spPr bwMode="auto">
          <a:xfrm>
            <a:off x="6376988" y="3716338"/>
            <a:ext cx="2084387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12</a:t>
            </a:r>
            <a:endParaRPr lang="en-US" sz="8000" b="1">
              <a:latin typeface="Verdana" pitchFamily="34" charset="0"/>
            </a:endParaRPr>
          </a:p>
        </p:txBody>
      </p:sp>
      <p:cxnSp>
        <p:nvCxnSpPr>
          <p:cNvPr id="53" name="Прямая соединительная линия 52"/>
          <p:cNvCxnSpPr/>
          <p:nvPr/>
        </p:nvCxnSpPr>
        <p:spPr>
          <a:xfrm>
            <a:off x="6376988" y="3860800"/>
            <a:ext cx="1579562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57" name="TextBox 53"/>
          <p:cNvSpPr txBox="1">
            <a:spLocks noChangeArrowheads="1"/>
          </p:cNvSpPr>
          <p:nvPr/>
        </p:nvSpPr>
        <p:spPr bwMode="auto">
          <a:xfrm>
            <a:off x="1187450" y="4652963"/>
            <a:ext cx="1512888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2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18458" name="TextBox 54"/>
          <p:cNvSpPr txBox="1">
            <a:spLocks noChangeArrowheads="1"/>
          </p:cNvSpPr>
          <p:nvPr/>
        </p:nvSpPr>
        <p:spPr bwMode="auto">
          <a:xfrm>
            <a:off x="1187450" y="5732463"/>
            <a:ext cx="11715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6</a:t>
            </a:r>
            <a:endParaRPr lang="en-US" sz="8000" b="1">
              <a:latin typeface="Verdana" pitchFamily="34" charset="0"/>
            </a:endParaRPr>
          </a:p>
        </p:txBody>
      </p:sp>
      <p:cxnSp>
        <p:nvCxnSpPr>
          <p:cNvPr id="56" name="Прямая соединительная линия 55"/>
          <p:cNvCxnSpPr/>
          <p:nvPr/>
        </p:nvCxnSpPr>
        <p:spPr>
          <a:xfrm>
            <a:off x="1187450" y="5876925"/>
            <a:ext cx="1008063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60" name="TextBox 56"/>
          <p:cNvSpPr txBox="1">
            <a:spLocks noChangeArrowheads="1"/>
          </p:cNvSpPr>
          <p:nvPr/>
        </p:nvSpPr>
        <p:spPr bwMode="auto">
          <a:xfrm>
            <a:off x="2268538" y="5157788"/>
            <a:ext cx="996950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=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18461" name="TextBox 57"/>
          <p:cNvSpPr txBox="1">
            <a:spLocks noChangeArrowheads="1"/>
          </p:cNvSpPr>
          <p:nvPr/>
        </p:nvSpPr>
        <p:spPr bwMode="auto">
          <a:xfrm>
            <a:off x="3351213" y="4652963"/>
            <a:ext cx="3021012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2·2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18462" name="TextBox 58"/>
          <p:cNvSpPr txBox="1">
            <a:spLocks noChangeArrowheads="1"/>
          </p:cNvSpPr>
          <p:nvPr/>
        </p:nvSpPr>
        <p:spPr bwMode="auto">
          <a:xfrm>
            <a:off x="3351213" y="5732463"/>
            <a:ext cx="20859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6·2</a:t>
            </a:r>
            <a:endParaRPr lang="en-US" sz="8000" b="1">
              <a:latin typeface="Verdana" pitchFamily="34" charset="0"/>
            </a:endParaRPr>
          </a:p>
        </p:txBody>
      </p:sp>
      <p:cxnSp>
        <p:nvCxnSpPr>
          <p:cNvPr id="60" name="Прямая соединительная линия 59"/>
          <p:cNvCxnSpPr/>
          <p:nvPr/>
        </p:nvCxnSpPr>
        <p:spPr>
          <a:xfrm>
            <a:off x="3352800" y="5876925"/>
            <a:ext cx="2011363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64" name="TextBox 60"/>
          <p:cNvSpPr txBox="1">
            <a:spLocks noChangeArrowheads="1"/>
          </p:cNvSpPr>
          <p:nvPr/>
        </p:nvSpPr>
        <p:spPr bwMode="auto">
          <a:xfrm>
            <a:off x="5292725" y="5157788"/>
            <a:ext cx="996950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=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18465" name="TextBox 61"/>
          <p:cNvSpPr txBox="1">
            <a:spLocks noChangeArrowheads="1"/>
          </p:cNvSpPr>
          <p:nvPr/>
        </p:nvSpPr>
        <p:spPr bwMode="auto">
          <a:xfrm>
            <a:off x="6661150" y="4679950"/>
            <a:ext cx="1390650" cy="132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4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18466" name="TextBox 62"/>
          <p:cNvSpPr txBox="1">
            <a:spLocks noChangeArrowheads="1"/>
          </p:cNvSpPr>
          <p:nvPr/>
        </p:nvSpPr>
        <p:spPr bwMode="auto">
          <a:xfrm>
            <a:off x="6375400" y="5732463"/>
            <a:ext cx="20859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12</a:t>
            </a:r>
            <a:endParaRPr lang="en-US" sz="8000" b="1">
              <a:latin typeface="Verdana" pitchFamily="34" charset="0"/>
            </a:endParaRPr>
          </a:p>
        </p:txBody>
      </p:sp>
      <p:cxnSp>
        <p:nvCxnSpPr>
          <p:cNvPr id="64" name="Прямая соединительная линия 63"/>
          <p:cNvCxnSpPr/>
          <p:nvPr/>
        </p:nvCxnSpPr>
        <p:spPr>
          <a:xfrm>
            <a:off x="6376988" y="5876925"/>
            <a:ext cx="1579562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68" name="TextBox 37"/>
          <p:cNvSpPr txBox="1">
            <a:spLocks noChangeArrowheads="1"/>
          </p:cNvSpPr>
          <p:nvPr/>
        </p:nvSpPr>
        <p:spPr bwMode="auto">
          <a:xfrm>
            <a:off x="0" y="-26988"/>
            <a:ext cx="313213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Обыкновенные дроби. Основное свойство дроби. Приведение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дробей</a:t>
            </a:r>
            <a:endParaRPr lang="en-US" sz="14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к общему знаменателю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8" name="TextBox 8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Приведение дроби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к новому знаменателю</a:t>
            </a:r>
          </a:p>
        </p:txBody>
      </p:sp>
      <p:sp>
        <p:nvSpPr>
          <p:cNvPr id="19459" name="TextBox 39"/>
          <p:cNvSpPr txBox="1">
            <a:spLocks noChangeArrowheads="1"/>
          </p:cNvSpPr>
          <p:nvPr/>
        </p:nvSpPr>
        <p:spPr bwMode="auto">
          <a:xfrm>
            <a:off x="971550" y="4194175"/>
            <a:ext cx="1511300" cy="132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2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19460" name="TextBox 40"/>
          <p:cNvSpPr txBox="1">
            <a:spLocks noChangeArrowheads="1"/>
          </p:cNvSpPr>
          <p:nvPr/>
        </p:nvSpPr>
        <p:spPr bwMode="auto">
          <a:xfrm>
            <a:off x="900113" y="5273675"/>
            <a:ext cx="1169987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6</a:t>
            </a:r>
            <a:endParaRPr lang="en-US" sz="8000" b="1">
              <a:latin typeface="Verdana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>
            <a:off x="900113" y="5418138"/>
            <a:ext cx="1008062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62" name="TextBox 64"/>
          <p:cNvSpPr txBox="1">
            <a:spLocks noChangeArrowheads="1"/>
          </p:cNvSpPr>
          <p:nvPr/>
        </p:nvSpPr>
        <p:spPr bwMode="auto">
          <a:xfrm>
            <a:off x="1979613" y="4697413"/>
            <a:ext cx="99695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=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19463" name="TextBox 65"/>
          <p:cNvSpPr txBox="1">
            <a:spLocks noChangeArrowheads="1"/>
          </p:cNvSpPr>
          <p:nvPr/>
        </p:nvSpPr>
        <p:spPr bwMode="auto">
          <a:xfrm>
            <a:off x="3132138" y="4194175"/>
            <a:ext cx="3019425" cy="132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2·8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19464" name="TextBox 66"/>
          <p:cNvSpPr txBox="1">
            <a:spLocks noChangeArrowheads="1"/>
          </p:cNvSpPr>
          <p:nvPr/>
        </p:nvSpPr>
        <p:spPr bwMode="auto">
          <a:xfrm>
            <a:off x="3135313" y="5273675"/>
            <a:ext cx="2084387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6·8</a:t>
            </a:r>
            <a:endParaRPr lang="en-US" sz="8000" b="1">
              <a:latin typeface="Verdana" pitchFamily="34" charset="0"/>
            </a:endParaRPr>
          </a:p>
        </p:txBody>
      </p:sp>
      <p:cxnSp>
        <p:nvCxnSpPr>
          <p:cNvPr id="68" name="Прямая соединительная линия 67"/>
          <p:cNvCxnSpPr/>
          <p:nvPr/>
        </p:nvCxnSpPr>
        <p:spPr>
          <a:xfrm>
            <a:off x="3132138" y="5418138"/>
            <a:ext cx="2243137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66" name="TextBox 68"/>
          <p:cNvSpPr txBox="1">
            <a:spLocks noChangeArrowheads="1"/>
          </p:cNvSpPr>
          <p:nvPr/>
        </p:nvSpPr>
        <p:spPr bwMode="auto">
          <a:xfrm>
            <a:off x="5519738" y="4697413"/>
            <a:ext cx="99695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=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19467" name="TextBox 69"/>
          <p:cNvSpPr txBox="1">
            <a:spLocks noChangeArrowheads="1"/>
          </p:cNvSpPr>
          <p:nvPr/>
        </p:nvSpPr>
        <p:spPr bwMode="auto">
          <a:xfrm>
            <a:off x="6732588" y="4219575"/>
            <a:ext cx="282575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16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19468" name="TextBox 70"/>
          <p:cNvSpPr txBox="1">
            <a:spLocks noChangeArrowheads="1"/>
          </p:cNvSpPr>
          <p:nvPr/>
        </p:nvSpPr>
        <p:spPr bwMode="auto">
          <a:xfrm>
            <a:off x="6732588" y="5273675"/>
            <a:ext cx="24669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48</a:t>
            </a:r>
            <a:endParaRPr lang="en-US" sz="8000" b="1">
              <a:latin typeface="Verdana" pitchFamily="34" charset="0"/>
            </a:endParaRPr>
          </a:p>
        </p:txBody>
      </p:sp>
      <p:cxnSp>
        <p:nvCxnSpPr>
          <p:cNvPr id="72" name="Прямая соединительная линия 71"/>
          <p:cNvCxnSpPr/>
          <p:nvPr/>
        </p:nvCxnSpPr>
        <p:spPr>
          <a:xfrm>
            <a:off x="6588125" y="5418138"/>
            <a:ext cx="1655763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70" name="TextBox 17"/>
          <p:cNvSpPr txBox="1">
            <a:spLocks noChangeArrowheads="1"/>
          </p:cNvSpPr>
          <p:nvPr/>
        </p:nvSpPr>
        <p:spPr bwMode="auto">
          <a:xfrm>
            <a:off x="250825" y="1268413"/>
            <a:ext cx="8642350" cy="7699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Основное свойство дроби позволяет приводить разные дроби к одинаковому знаменателю.</a:t>
            </a:r>
            <a:endParaRPr lang="en-US" sz="2200">
              <a:latin typeface="Verdana" pitchFamily="34" charset="0"/>
            </a:endParaRPr>
          </a:p>
        </p:txBody>
      </p:sp>
      <p:sp>
        <p:nvSpPr>
          <p:cNvPr id="19471" name="TextBox 19"/>
          <p:cNvSpPr txBox="1">
            <a:spLocks noChangeArrowheads="1"/>
          </p:cNvSpPr>
          <p:nvPr/>
        </p:nvSpPr>
        <p:spPr bwMode="auto">
          <a:xfrm>
            <a:off x="250825" y="2300288"/>
            <a:ext cx="8642350" cy="17224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200">
              <a:latin typeface="Verdana" pitchFamily="34" charset="0"/>
            </a:endParaRPr>
          </a:p>
          <a:p>
            <a:r>
              <a:rPr lang="ru-RU" sz="2200">
                <a:latin typeface="Verdana" pitchFamily="34" charset="0"/>
              </a:rPr>
              <a:t>Произведём преобразование дроби</a:t>
            </a:r>
            <a:endParaRPr lang="en-US" sz="2200">
              <a:latin typeface="Verdana" pitchFamily="34" charset="0"/>
            </a:endParaRPr>
          </a:p>
          <a:p>
            <a:endParaRPr lang="ru-RU" sz="2200">
              <a:latin typeface="Verdana" pitchFamily="34" charset="0"/>
            </a:endParaRPr>
          </a:p>
          <a:p>
            <a:r>
              <a:rPr lang="ru-RU" sz="2200">
                <a:latin typeface="Verdana" pitchFamily="34" charset="0"/>
              </a:rPr>
              <a:t>заменив ее дробью со знаменателем </a:t>
            </a:r>
            <a:r>
              <a:rPr lang="ru-RU" sz="3000" b="1">
                <a:latin typeface="Verdana" pitchFamily="34" charset="0"/>
              </a:rPr>
              <a:t>48</a:t>
            </a:r>
            <a:r>
              <a:rPr lang="ru-RU" sz="2200">
                <a:latin typeface="Verdana" pitchFamily="34" charset="0"/>
              </a:rPr>
              <a:t>:</a:t>
            </a:r>
            <a:r>
              <a:rPr lang="ru-RU" sz="4000" b="1">
                <a:latin typeface="Verdana" pitchFamily="34" charset="0"/>
              </a:rPr>
              <a:t> 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19472" name="TextBox 18"/>
          <p:cNvSpPr txBox="1">
            <a:spLocks noChangeArrowheads="1"/>
          </p:cNvSpPr>
          <p:nvPr/>
        </p:nvSpPr>
        <p:spPr bwMode="auto">
          <a:xfrm>
            <a:off x="5580063" y="2217738"/>
            <a:ext cx="1512887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Verdana" pitchFamily="34" charset="0"/>
              </a:rPr>
              <a:t>2</a:t>
            </a:r>
          </a:p>
        </p:txBody>
      </p:sp>
      <p:sp>
        <p:nvSpPr>
          <p:cNvPr id="19473" name="TextBox 20"/>
          <p:cNvSpPr txBox="1">
            <a:spLocks noChangeArrowheads="1"/>
          </p:cNvSpPr>
          <p:nvPr/>
        </p:nvSpPr>
        <p:spPr bwMode="auto">
          <a:xfrm>
            <a:off x="5581650" y="2792413"/>
            <a:ext cx="11699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Verdana" pitchFamily="34" charset="0"/>
              </a:rPr>
              <a:t>6</a:t>
            </a: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5653088" y="2901950"/>
            <a:ext cx="431800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75" name="TextBox 22"/>
          <p:cNvSpPr txBox="1">
            <a:spLocks noChangeArrowheads="1"/>
          </p:cNvSpPr>
          <p:nvPr/>
        </p:nvSpPr>
        <p:spPr bwMode="auto">
          <a:xfrm>
            <a:off x="0" y="-26988"/>
            <a:ext cx="313213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Обыкновенные дроби. Основное свойство дроби. Приведение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дробей</a:t>
            </a:r>
            <a:endParaRPr lang="en-US" sz="14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к общему знаменателю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TextBox 8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Приведение дроби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к новому знаменателю</a:t>
            </a:r>
          </a:p>
        </p:txBody>
      </p:sp>
      <p:sp>
        <p:nvSpPr>
          <p:cNvPr id="20483" name="TextBox 17"/>
          <p:cNvSpPr txBox="1">
            <a:spLocks noChangeArrowheads="1"/>
          </p:cNvSpPr>
          <p:nvPr/>
        </p:nvSpPr>
        <p:spPr bwMode="auto">
          <a:xfrm>
            <a:off x="250825" y="1268413"/>
            <a:ext cx="8642350" cy="15700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200">
              <a:latin typeface="Verdana" pitchFamily="34" charset="0"/>
            </a:endParaRPr>
          </a:p>
          <a:p>
            <a:r>
              <a:rPr lang="ru-RU" sz="2200">
                <a:latin typeface="Verdana" pitchFamily="34" charset="0"/>
              </a:rPr>
              <a:t>Принято говорить, что дробь</a:t>
            </a:r>
          </a:p>
          <a:p>
            <a:endParaRPr lang="ru-RU" sz="2200">
              <a:latin typeface="Verdana" pitchFamily="34" charset="0"/>
            </a:endParaRPr>
          </a:p>
          <a:p>
            <a:r>
              <a:rPr lang="ru-RU" sz="2200" b="1">
                <a:latin typeface="Verdana" pitchFamily="34" charset="0"/>
              </a:rPr>
              <a:t>привели к новому знаменателю</a:t>
            </a:r>
            <a:r>
              <a:rPr lang="ru-RU" sz="2200">
                <a:latin typeface="Verdana" pitchFamily="34" charset="0"/>
              </a:rPr>
              <a:t> </a:t>
            </a:r>
            <a:r>
              <a:rPr lang="ru-RU" sz="3000" b="1">
                <a:latin typeface="Verdana" pitchFamily="34" charset="0"/>
              </a:rPr>
              <a:t>48</a:t>
            </a:r>
            <a:r>
              <a:rPr lang="ru-RU" sz="2200">
                <a:latin typeface="Verdana" pitchFamily="34" charset="0"/>
              </a:rPr>
              <a:t>.</a:t>
            </a:r>
          </a:p>
        </p:txBody>
      </p:sp>
      <p:sp>
        <p:nvSpPr>
          <p:cNvPr id="20484" name="TextBox 18"/>
          <p:cNvSpPr txBox="1">
            <a:spLocks noChangeArrowheads="1"/>
          </p:cNvSpPr>
          <p:nvPr/>
        </p:nvSpPr>
        <p:spPr bwMode="auto">
          <a:xfrm>
            <a:off x="4643438" y="1136650"/>
            <a:ext cx="151288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Verdana" pitchFamily="34" charset="0"/>
              </a:rPr>
              <a:t>2</a:t>
            </a:r>
          </a:p>
        </p:txBody>
      </p:sp>
      <p:sp>
        <p:nvSpPr>
          <p:cNvPr id="20485" name="TextBox 20"/>
          <p:cNvSpPr txBox="1">
            <a:spLocks noChangeArrowheads="1"/>
          </p:cNvSpPr>
          <p:nvPr/>
        </p:nvSpPr>
        <p:spPr bwMode="auto">
          <a:xfrm>
            <a:off x="4645025" y="1712913"/>
            <a:ext cx="11715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Verdana" pitchFamily="34" charset="0"/>
              </a:rPr>
              <a:t>6</a:t>
            </a: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4718050" y="1822450"/>
            <a:ext cx="430213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7" name="TextBox 22"/>
          <p:cNvSpPr txBox="1">
            <a:spLocks noChangeArrowheads="1"/>
          </p:cNvSpPr>
          <p:nvPr/>
        </p:nvSpPr>
        <p:spPr bwMode="auto">
          <a:xfrm>
            <a:off x="250825" y="3068638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Запись при этом удобно делать так: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0488" name="TextBox 23"/>
          <p:cNvSpPr txBox="1">
            <a:spLocks noChangeArrowheads="1"/>
          </p:cNvSpPr>
          <p:nvPr/>
        </p:nvSpPr>
        <p:spPr bwMode="auto">
          <a:xfrm>
            <a:off x="2987675" y="4049713"/>
            <a:ext cx="1512888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2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20489" name="TextBox 24"/>
          <p:cNvSpPr txBox="1">
            <a:spLocks noChangeArrowheads="1"/>
          </p:cNvSpPr>
          <p:nvPr/>
        </p:nvSpPr>
        <p:spPr bwMode="auto">
          <a:xfrm>
            <a:off x="2987675" y="5129213"/>
            <a:ext cx="11715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6</a:t>
            </a:r>
            <a:endParaRPr lang="en-US" sz="8000" b="1">
              <a:latin typeface="Verdana" pitchFamily="34" charset="0"/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2987675" y="5273675"/>
            <a:ext cx="1008063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91" name="TextBox 26"/>
          <p:cNvSpPr txBox="1">
            <a:spLocks noChangeArrowheads="1"/>
          </p:cNvSpPr>
          <p:nvPr/>
        </p:nvSpPr>
        <p:spPr bwMode="auto">
          <a:xfrm>
            <a:off x="4060825" y="4554538"/>
            <a:ext cx="998538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=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20492" name="TextBox 27"/>
          <p:cNvSpPr txBox="1">
            <a:spLocks noChangeArrowheads="1"/>
          </p:cNvSpPr>
          <p:nvPr/>
        </p:nvSpPr>
        <p:spPr bwMode="auto">
          <a:xfrm>
            <a:off x="5273675" y="4076700"/>
            <a:ext cx="2827338" cy="132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16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20493" name="TextBox 28"/>
          <p:cNvSpPr txBox="1">
            <a:spLocks noChangeArrowheads="1"/>
          </p:cNvSpPr>
          <p:nvPr/>
        </p:nvSpPr>
        <p:spPr bwMode="auto">
          <a:xfrm>
            <a:off x="5275263" y="5129213"/>
            <a:ext cx="24669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48</a:t>
            </a:r>
            <a:endParaRPr lang="en-US" sz="8000" b="1">
              <a:latin typeface="Verdana" pitchFamily="34" charset="0"/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5130800" y="5273675"/>
            <a:ext cx="1655763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95" name="TextBox 30"/>
          <p:cNvSpPr txBox="1">
            <a:spLocks noChangeArrowheads="1"/>
          </p:cNvSpPr>
          <p:nvPr/>
        </p:nvSpPr>
        <p:spPr bwMode="auto">
          <a:xfrm>
            <a:off x="2124075" y="3789363"/>
            <a:ext cx="2160588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5000" b="1">
                <a:latin typeface="Verdana" pitchFamily="34" charset="0"/>
              </a:rPr>
              <a:t>8/</a:t>
            </a:r>
          </a:p>
        </p:txBody>
      </p:sp>
      <p:sp>
        <p:nvSpPr>
          <p:cNvPr id="20496" name="TextBox 19"/>
          <p:cNvSpPr txBox="1">
            <a:spLocks noChangeArrowheads="1"/>
          </p:cNvSpPr>
          <p:nvPr/>
        </p:nvSpPr>
        <p:spPr bwMode="auto">
          <a:xfrm>
            <a:off x="0" y="-26988"/>
            <a:ext cx="313213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Обыкновенные дроби. Основное свойство дроби. Приведение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дробей</a:t>
            </a:r>
            <a:endParaRPr lang="en-US" sz="14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к общему знаменателю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6" name="TextBox 8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Сокращение дробей</a:t>
            </a:r>
          </a:p>
        </p:txBody>
      </p:sp>
      <p:sp>
        <p:nvSpPr>
          <p:cNvPr id="21507" name="TextBox 39"/>
          <p:cNvSpPr txBox="1">
            <a:spLocks noChangeArrowheads="1"/>
          </p:cNvSpPr>
          <p:nvPr/>
        </p:nvSpPr>
        <p:spPr bwMode="auto">
          <a:xfrm>
            <a:off x="323850" y="3789363"/>
            <a:ext cx="2016125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2</a:t>
            </a:r>
            <a:r>
              <a:rPr lang="en-US" sz="8000" b="1">
                <a:latin typeface="Verdana" pitchFamily="34" charset="0"/>
              </a:rPr>
              <a:t>4</a:t>
            </a:r>
          </a:p>
        </p:txBody>
      </p:sp>
      <p:sp>
        <p:nvSpPr>
          <p:cNvPr id="21508" name="TextBox 40"/>
          <p:cNvSpPr txBox="1">
            <a:spLocks noChangeArrowheads="1"/>
          </p:cNvSpPr>
          <p:nvPr/>
        </p:nvSpPr>
        <p:spPr bwMode="auto">
          <a:xfrm>
            <a:off x="323850" y="4868863"/>
            <a:ext cx="174625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latin typeface="Verdana" pitchFamily="34" charset="0"/>
              </a:rPr>
              <a:t>48</a:t>
            </a: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>
            <a:off x="395288" y="5013325"/>
            <a:ext cx="1512887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10" name="TextBox 64"/>
          <p:cNvSpPr txBox="1">
            <a:spLocks noChangeArrowheads="1"/>
          </p:cNvSpPr>
          <p:nvPr/>
        </p:nvSpPr>
        <p:spPr bwMode="auto">
          <a:xfrm>
            <a:off x="1979613" y="4292600"/>
            <a:ext cx="99695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=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21511" name="TextBox 65"/>
          <p:cNvSpPr txBox="1">
            <a:spLocks noChangeArrowheads="1"/>
          </p:cNvSpPr>
          <p:nvPr/>
        </p:nvSpPr>
        <p:spPr bwMode="auto">
          <a:xfrm>
            <a:off x="3132138" y="3789363"/>
            <a:ext cx="3619500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2</a:t>
            </a:r>
            <a:r>
              <a:rPr lang="en-US" sz="8000" b="1">
                <a:latin typeface="Verdana" pitchFamily="34" charset="0"/>
              </a:rPr>
              <a:t>4:24</a:t>
            </a:r>
          </a:p>
        </p:txBody>
      </p:sp>
      <p:sp>
        <p:nvSpPr>
          <p:cNvPr id="21512" name="TextBox 66"/>
          <p:cNvSpPr txBox="1">
            <a:spLocks noChangeArrowheads="1"/>
          </p:cNvSpPr>
          <p:nvPr/>
        </p:nvSpPr>
        <p:spPr bwMode="auto">
          <a:xfrm>
            <a:off x="3135313" y="4868863"/>
            <a:ext cx="35179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latin typeface="Verdana" pitchFamily="34" charset="0"/>
              </a:rPr>
              <a:t>48:24</a:t>
            </a:r>
          </a:p>
        </p:txBody>
      </p:sp>
      <p:cxnSp>
        <p:nvCxnSpPr>
          <p:cNvPr id="68" name="Прямая соединительная линия 67"/>
          <p:cNvCxnSpPr/>
          <p:nvPr/>
        </p:nvCxnSpPr>
        <p:spPr>
          <a:xfrm>
            <a:off x="3132138" y="5013325"/>
            <a:ext cx="352107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14" name="TextBox 68"/>
          <p:cNvSpPr txBox="1">
            <a:spLocks noChangeArrowheads="1"/>
          </p:cNvSpPr>
          <p:nvPr/>
        </p:nvSpPr>
        <p:spPr bwMode="auto">
          <a:xfrm>
            <a:off x="6653213" y="4292600"/>
            <a:ext cx="99695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=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21515" name="TextBox 69"/>
          <p:cNvSpPr txBox="1">
            <a:spLocks noChangeArrowheads="1"/>
          </p:cNvSpPr>
          <p:nvPr/>
        </p:nvSpPr>
        <p:spPr bwMode="auto">
          <a:xfrm>
            <a:off x="7866063" y="3814763"/>
            <a:ext cx="2827337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latin typeface="Verdana" pitchFamily="34" charset="0"/>
              </a:rPr>
              <a:t>1</a:t>
            </a:r>
            <a:endParaRPr lang="en-US" sz="8000" b="1">
              <a:latin typeface="Verdana" pitchFamily="34" charset="0"/>
            </a:endParaRPr>
          </a:p>
        </p:txBody>
      </p:sp>
      <p:sp>
        <p:nvSpPr>
          <p:cNvPr id="21516" name="TextBox 70"/>
          <p:cNvSpPr txBox="1">
            <a:spLocks noChangeArrowheads="1"/>
          </p:cNvSpPr>
          <p:nvPr/>
        </p:nvSpPr>
        <p:spPr bwMode="auto">
          <a:xfrm>
            <a:off x="7867650" y="4868863"/>
            <a:ext cx="24669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0" b="1">
                <a:latin typeface="Verdana" pitchFamily="34" charset="0"/>
              </a:rPr>
              <a:t>2</a:t>
            </a:r>
          </a:p>
        </p:txBody>
      </p:sp>
      <p:cxnSp>
        <p:nvCxnSpPr>
          <p:cNvPr id="72" name="Прямая соединительная линия 71"/>
          <p:cNvCxnSpPr/>
          <p:nvPr/>
        </p:nvCxnSpPr>
        <p:spPr>
          <a:xfrm>
            <a:off x="7902575" y="5013325"/>
            <a:ext cx="82867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18" name="TextBox 19"/>
          <p:cNvSpPr txBox="1">
            <a:spLocks noChangeArrowheads="1"/>
          </p:cNvSpPr>
          <p:nvPr/>
        </p:nvSpPr>
        <p:spPr bwMode="auto">
          <a:xfrm>
            <a:off x="250825" y="1268413"/>
            <a:ext cx="8642350" cy="17859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200">
              <a:latin typeface="Verdana" pitchFamily="34" charset="0"/>
            </a:endParaRPr>
          </a:p>
          <a:p>
            <a:r>
              <a:rPr lang="ru-RU" sz="2200">
                <a:latin typeface="Verdana" pitchFamily="34" charset="0"/>
              </a:rPr>
              <a:t>Произведём преобразование дроби</a:t>
            </a:r>
            <a:r>
              <a:rPr lang="en-US" sz="2200">
                <a:latin typeface="Verdana" pitchFamily="34" charset="0"/>
              </a:rPr>
              <a:t>            </a:t>
            </a:r>
            <a:r>
              <a:rPr lang="ru-RU" sz="2200" b="1">
                <a:latin typeface="Verdana" pitchFamily="34" charset="0"/>
              </a:rPr>
              <a:t>сократив её</a:t>
            </a:r>
            <a:r>
              <a:rPr lang="ru-RU" sz="2200">
                <a:latin typeface="Verdana" pitchFamily="34" charset="0"/>
              </a:rPr>
              <a:t>, </a:t>
            </a:r>
            <a:endParaRPr lang="en-US" sz="2200">
              <a:latin typeface="Verdana" pitchFamily="34" charset="0"/>
            </a:endParaRPr>
          </a:p>
          <a:p>
            <a:endParaRPr lang="en-US" sz="2200">
              <a:latin typeface="Verdana" pitchFamily="34" charset="0"/>
            </a:endParaRPr>
          </a:p>
          <a:p>
            <a:r>
              <a:rPr lang="ru-RU" sz="2200">
                <a:latin typeface="Verdana" pitchFamily="34" charset="0"/>
              </a:rPr>
              <a:t>то есть разделим одновременно и</a:t>
            </a:r>
            <a:r>
              <a:rPr lang="en-US" sz="2200">
                <a:latin typeface="Verdana" pitchFamily="34" charset="0"/>
              </a:rPr>
              <a:t> </a:t>
            </a:r>
            <a:r>
              <a:rPr lang="ru-RU" sz="2200">
                <a:latin typeface="Verdana" pitchFamily="34" charset="0"/>
              </a:rPr>
              <a:t>числитель, и знаменатель на одно и то же</a:t>
            </a:r>
            <a:r>
              <a:rPr lang="en-US" sz="2200">
                <a:latin typeface="Verdana" pitchFamily="34" charset="0"/>
              </a:rPr>
              <a:t> </a:t>
            </a:r>
            <a:r>
              <a:rPr lang="ru-RU" sz="2200">
                <a:latin typeface="Verdana" pitchFamily="34" charset="0"/>
              </a:rPr>
              <a:t>число.</a:t>
            </a:r>
            <a:endParaRPr lang="en-US" sz="4000" b="1">
              <a:latin typeface="Verdana" pitchFamily="34" charset="0"/>
            </a:endParaRPr>
          </a:p>
        </p:txBody>
      </p:sp>
      <p:sp>
        <p:nvSpPr>
          <p:cNvPr id="21519" name="TextBox 18"/>
          <p:cNvSpPr txBox="1">
            <a:spLocks noChangeArrowheads="1"/>
          </p:cNvSpPr>
          <p:nvPr/>
        </p:nvSpPr>
        <p:spPr bwMode="auto">
          <a:xfrm>
            <a:off x="5580063" y="1136650"/>
            <a:ext cx="151288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Verdana" pitchFamily="34" charset="0"/>
              </a:rPr>
              <a:t>24</a:t>
            </a:r>
          </a:p>
        </p:txBody>
      </p:sp>
      <p:sp>
        <p:nvSpPr>
          <p:cNvPr id="21520" name="TextBox 20"/>
          <p:cNvSpPr txBox="1">
            <a:spLocks noChangeArrowheads="1"/>
          </p:cNvSpPr>
          <p:nvPr/>
        </p:nvSpPr>
        <p:spPr bwMode="auto">
          <a:xfrm>
            <a:off x="5581650" y="1712913"/>
            <a:ext cx="11699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Verdana" pitchFamily="34" charset="0"/>
              </a:rPr>
              <a:t>48</a:t>
            </a: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5653088" y="1822450"/>
            <a:ext cx="790575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22" name="TextBox 22"/>
          <p:cNvSpPr txBox="1">
            <a:spLocks noChangeArrowheads="1"/>
          </p:cNvSpPr>
          <p:nvPr/>
        </p:nvSpPr>
        <p:spPr bwMode="auto">
          <a:xfrm>
            <a:off x="0" y="-26988"/>
            <a:ext cx="313213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Обыкновенные дроби. Основное свойство дроби. Приведение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дробей</a:t>
            </a:r>
            <a:endParaRPr lang="en-US" sz="14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к общему знаменателю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592</TotalTime>
  <Words>603</Words>
  <Application>Microsoft Office PowerPoint</Application>
  <PresentationFormat>Экран (4:3)</PresentationFormat>
  <Paragraphs>247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Calibri</vt:lpstr>
      <vt:lpstr>Verdana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Roman</dc:creator>
  <cp:lastModifiedBy>www.PHILka.RU</cp:lastModifiedBy>
  <cp:revision>83</cp:revision>
  <dcterms:created xsi:type="dcterms:W3CDTF">2012-12-15T11:02:59Z</dcterms:created>
  <dcterms:modified xsi:type="dcterms:W3CDTF">2013-12-11T05:50:53Z</dcterms:modified>
</cp:coreProperties>
</file>